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953" y="635508"/>
            <a:ext cx="10912093" cy="1542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8481" y="2228052"/>
            <a:ext cx="8035036" cy="1723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2.jpg"/><Relationship Id="rId4" Type="http://schemas.openxmlformats.org/officeDocument/2006/relationships/image" Target="../media/image5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4.png"/><Relationship Id="rId4" Type="http://schemas.openxmlformats.org/officeDocument/2006/relationships/image" Target="../media/image5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Relationship Id="rId4" Type="http://schemas.openxmlformats.org/officeDocument/2006/relationships/image" Target="../media/image5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4.png"/><Relationship Id="rId4" Type="http://schemas.openxmlformats.org/officeDocument/2006/relationships/image" Target="../media/image5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5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oled.com/oleds/" TargetMode="External"/><Relationship Id="rId4" Type="http://schemas.openxmlformats.org/officeDocument/2006/relationships/hyperlink" Target="https://www.reliancedigital.in/solutionbox/how-oled-technology-works/" TargetMode="External"/><Relationship Id="rId5" Type="http://schemas.openxmlformats.org/officeDocument/2006/relationships/hyperlink" Target="https://www.oled-info.com/oled-introduction" TargetMode="External"/><Relationship Id="rId6" Type="http://schemas.openxmlformats.org/officeDocument/2006/relationships/hyperlink" Target="https://www.energy.gov/eere/ssl/oled-basics" TargetMode="External"/><Relationship Id="rId7" Type="http://schemas.openxmlformats.org/officeDocument/2006/relationships/hyperlink" Target="https://www.explainthatstuff.com/how-oleds-and-leps-work.html" TargetMode="External"/><Relationship Id="rId8" Type="http://schemas.openxmlformats.org/officeDocument/2006/relationships/hyperlink" Target="http://www.samsungdisplay.com/eng/tech/oled-display.jsp" TargetMode="External"/><Relationship Id="rId9" Type="http://schemas.openxmlformats.org/officeDocument/2006/relationships/hyperlink" Target="https://www.oledspace.com/en/about-oled/why-oled/" TargetMode="External"/><Relationship Id="rId10" Type="http://schemas.openxmlformats.org/officeDocument/2006/relationships/hyperlink" Target="https://www.orientdisplay.com/knowledge-base/oled-basics/oled-history/" TargetMode="External"/><Relationship Id="rId11" Type="http://schemas.openxmlformats.org/officeDocument/2006/relationships/hyperlink" Target="https://www.kanekaoled.jp/en/oled/feature.html" TargetMode="External"/><Relationship Id="rId12" Type="http://schemas.openxmlformats.org/officeDocument/2006/relationships/hyperlink" Target="https://www.scienceabc.com/innovation/what-is-oled-and-how-does-it-work.html" TargetMode="External"/><Relationship Id="rId13" Type="http://schemas.openxmlformats.org/officeDocument/2006/relationships/hyperlink" Target="https://www.lesics.com/how-does-oled-display-technology-work.html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567180"/>
            <a:chOff x="0" y="0"/>
            <a:chExt cx="12192000" cy="15671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156667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603375" y="2553411"/>
            <a:ext cx="8981440" cy="235839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algn="ctr" marL="12700" marR="5080">
              <a:lnSpc>
                <a:spcPts val="5830"/>
              </a:lnSpc>
              <a:spcBef>
                <a:spcPts val="835"/>
              </a:spcBef>
            </a:pPr>
            <a:r>
              <a:rPr dirty="0" sz="5400" b="1">
                <a:latin typeface="Arial"/>
                <a:cs typeface="Arial"/>
              </a:rPr>
              <a:t>ORGANIC</a:t>
            </a:r>
            <a:r>
              <a:rPr dirty="0" sz="5400" spc="-10" b="1">
                <a:latin typeface="Arial"/>
                <a:cs typeface="Arial"/>
              </a:rPr>
              <a:t> </a:t>
            </a:r>
            <a:r>
              <a:rPr dirty="0" sz="5400" b="1">
                <a:latin typeface="Arial"/>
                <a:cs typeface="Arial"/>
              </a:rPr>
              <a:t>LIGHT</a:t>
            </a:r>
            <a:r>
              <a:rPr dirty="0" sz="5400" spc="-10" b="1">
                <a:latin typeface="Arial"/>
                <a:cs typeface="Arial"/>
              </a:rPr>
              <a:t> EMITTING DIODES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dirty="0" sz="4400" spc="-10">
                <a:latin typeface="Arial"/>
                <a:cs typeface="Arial"/>
              </a:rPr>
              <a:t>(OLEDs)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24780" y="1750822"/>
            <a:ext cx="273367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TECHNICAL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SEMINAR</a:t>
            </a:r>
            <a:endParaRPr sz="2000">
              <a:latin typeface="Arial"/>
              <a:cs typeface="Arial"/>
            </a:endParaRPr>
          </a:p>
          <a:p>
            <a:pPr algn="ctr" marL="3175">
              <a:lnSpc>
                <a:spcPct val="100000"/>
              </a:lnSpc>
            </a:pPr>
            <a:r>
              <a:rPr dirty="0" sz="2000" spc="-25" b="1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46544" y="5959855"/>
            <a:ext cx="547179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32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GOUNDRA</a:t>
            </a:r>
            <a:r>
              <a:rPr dirty="0" sz="1800" spc="-1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AMARNATH</a:t>
            </a:r>
            <a:endParaRPr sz="1800">
              <a:latin typeface="Arial"/>
              <a:cs typeface="Arial"/>
            </a:endParaRPr>
          </a:p>
          <a:p>
            <a:pPr marL="12700" marR="5080" indent="4153535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19261A0470 </a:t>
            </a:r>
            <a:r>
              <a:rPr dirty="0" sz="1800">
                <a:latin typeface="Arial"/>
                <a:cs typeface="Arial"/>
              </a:rPr>
              <a:t>ELECTRONICS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COMMUNICATION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ENGINEER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05" y="612635"/>
            <a:ext cx="5550437" cy="5588532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41185" y="629221"/>
          <a:ext cx="5607685" cy="549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135"/>
                <a:gridCol w="64135"/>
                <a:gridCol w="5393690"/>
              </a:tblGrid>
              <a:tr h="546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EDED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3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EDEDE"/>
                      </a:solidFill>
                      <a:prstDash val="solid"/>
                    </a:lnL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2500" b="1">
                          <a:latin typeface="Arial"/>
                          <a:cs typeface="Arial"/>
                        </a:rPr>
                        <a:t>LCD</a:t>
                      </a:r>
                      <a:r>
                        <a:rPr dirty="0" sz="25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00" b="1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25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00" b="1">
                          <a:latin typeface="Arial"/>
                          <a:cs typeface="Arial"/>
                        </a:rPr>
                        <a:t>LED</a:t>
                      </a:r>
                      <a:r>
                        <a:rPr dirty="0" sz="2500" spc="-10" b="1">
                          <a:latin typeface="Arial"/>
                          <a:cs typeface="Arial"/>
                        </a:rPr>
                        <a:t> Display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DEDEDE"/>
                      </a:solidFill>
                      <a:prstDash val="solid"/>
                    </a:lnR>
                  </a:tcPr>
                </a:tc>
              </a:tr>
              <a:tr h="424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EDED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just" marL="383540" marR="152400" indent="-228600">
                        <a:lnSpc>
                          <a:spcPct val="100000"/>
                        </a:lnSpc>
                        <a:buChar char="•"/>
                        <a:tabLst>
                          <a:tab pos="38354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Now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8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8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colors,</a:t>
                      </a:r>
                      <a:r>
                        <a:rPr dirty="0" sz="18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8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just</a:t>
                      </a:r>
                      <a:r>
                        <a:rPr dirty="0" sz="18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need</a:t>
                      </a:r>
                      <a:r>
                        <a:rPr dirty="0" sz="18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get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8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brightness</a:t>
                      </a:r>
                      <a:r>
                        <a:rPr dirty="0" sz="18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levels</a:t>
                      </a:r>
                      <a:r>
                        <a:rPr dirty="0" sz="18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800" spc="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sub-pixels.</a:t>
                      </a:r>
                      <a:r>
                        <a:rPr dirty="0" sz="18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8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this,</a:t>
                      </a:r>
                      <a:r>
                        <a:rPr dirty="0" sz="18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8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8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8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8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LCD</a:t>
                      </a:r>
                      <a:r>
                        <a:rPr dirty="0" sz="18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sheet</a:t>
                      </a:r>
                      <a:r>
                        <a:rPr dirty="0" sz="18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800" spc="40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small circuit.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just" marL="383540" marR="152400" indent="-228600">
                        <a:lnSpc>
                          <a:spcPct val="100000"/>
                        </a:lnSpc>
                        <a:spcBef>
                          <a:spcPts val="1000"/>
                        </a:spcBef>
                        <a:buChar char="•"/>
                        <a:tabLst>
                          <a:tab pos="38354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polarization</a:t>
                      </a:r>
                      <a:r>
                        <a:rPr dirty="0" sz="1800" spc="1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1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LCD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crystal</a:t>
                      </a:r>
                      <a:r>
                        <a:rPr dirty="0" sz="1800" spc="11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800" spc="1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adjusted,</a:t>
                      </a:r>
                      <a:r>
                        <a:rPr dirty="0" sz="1800" spc="3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800" spc="29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we</a:t>
                      </a:r>
                      <a:r>
                        <a:rPr dirty="0" sz="1800" spc="30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800" spc="3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easily</a:t>
                      </a:r>
                      <a:r>
                        <a:rPr dirty="0" sz="1800" spc="30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800" spc="30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different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brightness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levels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subpixels.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just" marL="383540" marR="151130" indent="-228600">
                        <a:lnSpc>
                          <a:spcPct val="100000"/>
                        </a:lnSpc>
                        <a:spcBef>
                          <a:spcPts val="1010"/>
                        </a:spcBef>
                        <a:buChar char="•"/>
                        <a:tabLst>
                          <a:tab pos="38354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Now,</a:t>
                      </a:r>
                      <a:r>
                        <a:rPr dirty="0" sz="18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it's</a:t>
                      </a:r>
                      <a:r>
                        <a:rPr dirty="0" sz="18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8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3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convert</a:t>
                      </a:r>
                      <a:r>
                        <a:rPr dirty="0" sz="18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3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digital</a:t>
                      </a:r>
                      <a:r>
                        <a:rPr dirty="0" sz="1800" spc="3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signal</a:t>
                      </a:r>
                      <a:r>
                        <a:rPr dirty="0" sz="1800" spc="4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stored</a:t>
                      </a:r>
                      <a:r>
                        <a:rPr dirty="0" sz="1800" spc="16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17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electrical</a:t>
                      </a:r>
                      <a:r>
                        <a:rPr dirty="0" sz="1800" spc="17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signals.</a:t>
                      </a:r>
                      <a:r>
                        <a:rPr dirty="0" sz="1800" spc="16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These</a:t>
                      </a:r>
                      <a:r>
                        <a:rPr dirty="0" sz="1800" spc="16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electrical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signals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fed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circuit.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signal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received,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2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crystal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3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LCD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rotates</a:t>
                      </a:r>
                      <a:r>
                        <a:rPr dirty="0" sz="1800" spc="30"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polarizes</a:t>
                      </a:r>
                      <a:r>
                        <a:rPr dirty="0" sz="1800" spc="2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2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light.</a:t>
                      </a:r>
                      <a:r>
                        <a:rPr dirty="0" sz="1800" spc="2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800" spc="2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800" spc="2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way,</a:t>
                      </a:r>
                      <a:r>
                        <a:rPr dirty="0" sz="1800" spc="2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we</a:t>
                      </a:r>
                      <a:r>
                        <a:rPr dirty="0" sz="1800" spc="2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successfully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produced</a:t>
                      </a:r>
                      <a:r>
                        <a:rPr dirty="0" sz="18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our</a:t>
                      </a:r>
                      <a:r>
                        <a:rPr dirty="0" sz="18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original</a:t>
                      </a:r>
                      <a:r>
                        <a:rPr dirty="0" sz="18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image.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877824" y="2185416"/>
            <a:ext cx="4445635" cy="9525"/>
          </a:xfrm>
          <a:custGeom>
            <a:avLst/>
            <a:gdLst/>
            <a:ahLst/>
            <a:cxnLst/>
            <a:rect l="l" t="t" r="r" b="b"/>
            <a:pathLst>
              <a:path w="4445635" h="9525">
                <a:moveTo>
                  <a:pt x="4445508" y="0"/>
                </a:moveTo>
                <a:lnTo>
                  <a:pt x="0" y="0"/>
                </a:lnTo>
                <a:lnTo>
                  <a:pt x="0" y="9144"/>
                </a:lnTo>
                <a:lnTo>
                  <a:pt x="4445508" y="9144"/>
                </a:lnTo>
                <a:lnTo>
                  <a:pt x="4445508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0"/>
            <a:ext cx="5457444" cy="33375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477639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4600" y="3520439"/>
            <a:ext cx="5457444" cy="333755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078718" y="6431076"/>
            <a:ext cx="196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39" y="0"/>
              <a:ext cx="975359" cy="123443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1734311"/>
              <a:ext cx="6019800" cy="33863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7659" y="692023"/>
            <a:ext cx="311213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Foundation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OLED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63067" y="1561846"/>
            <a:ext cx="1979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1635760" algn="l"/>
              </a:tabLst>
            </a:pPr>
            <a:r>
              <a:rPr dirty="0" sz="1800" spc="-10">
                <a:latin typeface="Arial"/>
                <a:cs typeface="Arial"/>
              </a:rPr>
              <a:t>There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2464" y="1836165"/>
            <a:ext cx="747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825" algn="l"/>
              </a:tabLst>
            </a:pPr>
            <a:r>
              <a:rPr dirty="0" sz="1800" spc="-25">
                <a:latin typeface="Arial"/>
                <a:cs typeface="Arial"/>
              </a:rPr>
              <a:t>of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91667" y="1836165"/>
            <a:ext cx="14979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disadvantages technology reproduction accurate.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63067" y="3060319"/>
            <a:ext cx="1612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737870" algn="l"/>
              </a:tabLst>
            </a:pPr>
            <a:r>
              <a:rPr dirty="0" sz="1800" spc="-25">
                <a:latin typeface="Arial"/>
                <a:cs typeface="Arial"/>
              </a:rPr>
              <a:t>For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305304" y="2110866"/>
            <a:ext cx="1012190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tabLst>
                <a:tab pos="682625" algn="l"/>
              </a:tabLst>
            </a:pPr>
            <a:r>
              <a:rPr dirty="0" sz="1800" spc="-25">
                <a:latin typeface="Arial"/>
                <a:cs typeface="Arial"/>
              </a:rPr>
              <a:t>is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13105" algn="l"/>
              </a:tabLst>
            </a:pPr>
            <a:r>
              <a:rPr dirty="0" sz="1800" spc="-20">
                <a:latin typeface="Arial"/>
                <a:cs typeface="Arial"/>
              </a:rPr>
              <a:t>when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we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12667" y="1561846"/>
            <a:ext cx="764540" cy="179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40005" marR="5080" indent="-2794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several display</a:t>
            </a:r>
            <a:endParaRPr sz="1800">
              <a:latin typeface="Arial"/>
              <a:cs typeface="Arial"/>
            </a:endParaRPr>
          </a:p>
          <a:p>
            <a:pPr algn="r" marL="367665" marR="6985" indent="-11303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color </a:t>
            </a:r>
            <a:r>
              <a:rPr dirty="0" sz="1800" spc="-20">
                <a:latin typeface="Arial"/>
                <a:cs typeface="Arial"/>
              </a:rPr>
              <a:t>that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8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  <a:tabLst>
                <a:tab pos="408305" algn="l"/>
              </a:tabLst>
            </a:pPr>
            <a:r>
              <a:rPr dirty="0" sz="1800" spc="-25">
                <a:latin typeface="Arial"/>
                <a:cs typeface="Arial"/>
              </a:rPr>
              <a:t>try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3067" y="3334639"/>
            <a:ext cx="3512820" cy="2875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7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perfect</a:t>
            </a:r>
            <a:r>
              <a:rPr dirty="0" sz="1800" spc="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black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color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1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1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technology,</a:t>
            </a:r>
            <a:r>
              <a:rPr dirty="0" sz="1800" spc="1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150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continuous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backlight.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energy</a:t>
            </a:r>
            <a:r>
              <a:rPr dirty="0" sz="1800" spc="3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consumption</a:t>
            </a:r>
            <a:r>
              <a:rPr dirty="0" sz="1800" spc="39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25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display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quite high.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994"/>
              </a:spcBef>
              <a:buChar char="•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Blue</a:t>
            </a:r>
            <a:r>
              <a:rPr dirty="0" sz="1800" spc="-10">
                <a:latin typeface="Arial"/>
                <a:cs typeface="Arial"/>
              </a:rPr>
              <a:t> Hazard.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1000"/>
              </a:spcBef>
              <a:buChar char="•"/>
              <a:tabLst>
                <a:tab pos="240665" algn="l"/>
              </a:tabLst>
            </a:pPr>
            <a:r>
              <a:rPr dirty="0" sz="1800" spc="-20">
                <a:latin typeface="Arial"/>
                <a:cs typeface="Arial"/>
              </a:rPr>
              <a:t>Temperature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responsiveness.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03063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089640" y="6431076"/>
            <a:ext cx="175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F2F2F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572" y="865632"/>
            <a:ext cx="5554980" cy="535990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544182" y="1673733"/>
            <a:ext cx="5044440" cy="34245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provide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pixel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light </a:t>
            </a:r>
            <a:r>
              <a:rPr dirty="0" sz="1800">
                <a:latin typeface="Arial"/>
                <a:cs typeface="Arial"/>
              </a:rPr>
              <a:t>source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control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it?</a:t>
            </a:r>
            <a:endParaRPr sz="1800">
              <a:latin typeface="Arial"/>
              <a:cs typeface="Arial"/>
            </a:endParaRPr>
          </a:p>
          <a:p>
            <a:pPr algn="just" marL="241300" marR="5715" indent="-228600">
              <a:lnSpc>
                <a:spcPct val="10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However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fabrication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such </a:t>
            </a:r>
            <a:r>
              <a:rPr dirty="0" sz="1800">
                <a:latin typeface="Arial"/>
                <a:cs typeface="Arial"/>
              </a:rPr>
              <a:t>minute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LEDs in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range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micrometers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not </a:t>
            </a:r>
            <a:r>
              <a:rPr dirty="0" sz="1800">
                <a:latin typeface="Arial"/>
                <a:cs typeface="Arial"/>
              </a:rPr>
              <a:t>practical</a:t>
            </a:r>
            <a:r>
              <a:rPr dirty="0" sz="1800" spc="18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19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8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8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issue</a:t>
            </a:r>
            <a:r>
              <a:rPr dirty="0" sz="1800" spc="18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90">
                <a:latin typeface="Arial"/>
                <a:cs typeface="Arial"/>
              </a:rPr>
              <a:t>   </a:t>
            </a:r>
            <a:r>
              <a:rPr dirty="0" sz="1800" spc="-10">
                <a:latin typeface="Arial"/>
                <a:cs typeface="Arial"/>
              </a:rPr>
              <a:t>surface irregularities,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temperature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cannot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miniaturized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micrometer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ranges.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why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organic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comes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picture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2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2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fabricated</a:t>
            </a:r>
            <a:r>
              <a:rPr dirty="0" sz="1800" spc="2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2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8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6.3 </a:t>
            </a:r>
            <a:r>
              <a:rPr dirty="0" sz="1800" spc="-10">
                <a:latin typeface="Arial"/>
                <a:cs typeface="Arial"/>
              </a:rPr>
              <a:t>micrometers.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0454" y="0"/>
            <a:ext cx="11861800" cy="2261870"/>
            <a:chOff x="330454" y="0"/>
            <a:chExt cx="11861800" cy="22618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39" y="0"/>
              <a:ext cx="975359" cy="123443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30454" y="290829"/>
              <a:ext cx="11566525" cy="1971039"/>
            </a:xfrm>
            <a:custGeom>
              <a:avLst/>
              <a:gdLst/>
              <a:ahLst/>
              <a:cxnLst/>
              <a:rect l="l" t="t" r="r" b="b"/>
              <a:pathLst>
                <a:path w="11566525" h="1971039">
                  <a:moveTo>
                    <a:pt x="11515344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63500" y="127000"/>
                  </a:lnTo>
                  <a:lnTo>
                    <a:pt x="63500" y="1907540"/>
                  </a:lnTo>
                  <a:lnTo>
                    <a:pt x="11502644" y="1907540"/>
                  </a:lnTo>
                  <a:lnTo>
                    <a:pt x="11502644" y="127000"/>
                  </a:lnTo>
                  <a:lnTo>
                    <a:pt x="11515344" y="127000"/>
                  </a:lnTo>
                  <a:lnTo>
                    <a:pt x="11515344" y="50800"/>
                  </a:lnTo>
                  <a:close/>
                </a:path>
                <a:path w="11566525" h="1971039">
                  <a:moveTo>
                    <a:pt x="11566144" y="0"/>
                  </a:moveTo>
                  <a:lnTo>
                    <a:pt x="11540744" y="0"/>
                  </a:lnTo>
                  <a:lnTo>
                    <a:pt x="11540744" y="25400"/>
                  </a:lnTo>
                  <a:lnTo>
                    <a:pt x="11540744" y="1945640"/>
                  </a:lnTo>
                  <a:lnTo>
                    <a:pt x="25400" y="1945640"/>
                  </a:lnTo>
                  <a:lnTo>
                    <a:pt x="25400" y="25400"/>
                  </a:lnTo>
                  <a:lnTo>
                    <a:pt x="11540744" y="25400"/>
                  </a:lnTo>
                  <a:lnTo>
                    <a:pt x="1154074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945640"/>
                  </a:lnTo>
                  <a:lnTo>
                    <a:pt x="0" y="1971040"/>
                  </a:lnTo>
                  <a:lnTo>
                    <a:pt x="11566144" y="1971040"/>
                  </a:lnTo>
                  <a:lnTo>
                    <a:pt x="11566144" y="1945640"/>
                  </a:lnTo>
                  <a:lnTo>
                    <a:pt x="11566144" y="25400"/>
                  </a:lnTo>
                  <a:lnTo>
                    <a:pt x="115661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74622" y="1040079"/>
            <a:ext cx="278130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 b="1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dirty="0" sz="25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5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740402" y="581405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24754" y="840104"/>
            <a:ext cx="645287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45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dirty="0" sz="1800" spc="4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z="1800" spc="5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dirty="0" sz="1800" spc="5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1800" spc="45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consists</a:t>
            </a:r>
            <a:r>
              <a:rPr dirty="0" sz="1800" spc="5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45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stack</a:t>
            </a:r>
            <a:r>
              <a:rPr dirty="0" sz="1800" spc="50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45" b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spc="-20" b="0">
                <a:solidFill>
                  <a:srgbClr val="FFFFFF"/>
                </a:solidFill>
                <a:latin typeface="Arial"/>
                <a:cs typeface="Arial"/>
              </a:rPr>
              <a:t>thin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organic</a:t>
            </a:r>
            <a:r>
              <a:rPr dirty="0" sz="1800" spc="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dirty="0" sz="1800" spc="10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sandwiched</a:t>
            </a:r>
            <a:r>
              <a:rPr dirty="0" sz="1800" spc="9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800" spc="8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conducting</a:t>
            </a:r>
            <a:r>
              <a:rPr dirty="0" sz="1800" spc="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anode</a:t>
            </a:r>
            <a:r>
              <a:rPr dirty="0" sz="1800" spc="9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conducting</a:t>
            </a:r>
            <a:r>
              <a:rPr dirty="0" sz="1800" spc="-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FFFFFF"/>
                </a:solidFill>
                <a:latin typeface="Arial"/>
                <a:cs typeface="Arial"/>
              </a:rPr>
              <a:t>cathode.</a:t>
            </a:r>
            <a:r>
              <a:rPr dirty="0" sz="1800" spc="-1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Breakdown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structure: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191" y="2523794"/>
            <a:ext cx="5559552" cy="374891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1447" y="2528366"/>
            <a:ext cx="5547233" cy="374891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347472"/>
            <a:ext cx="11101070" cy="1801495"/>
          </a:xfrm>
          <a:prstGeom prst="rect"/>
          <a:solidFill>
            <a:srgbClr val="404040"/>
          </a:solidFill>
        </p:spPr>
        <p:txBody>
          <a:bodyPr wrap="square" lIns="0" tIns="3175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FFFFFF"/>
                </a:solidFill>
                <a:latin typeface="Arial"/>
                <a:cs typeface="Arial"/>
              </a:rPr>
              <a:t>works?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2516136"/>
            <a:ext cx="6217878" cy="366052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12405" y="3152902"/>
            <a:ext cx="3648075" cy="234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715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  <a:tab pos="1205865" algn="l"/>
                <a:tab pos="3248660" algn="l"/>
              </a:tabLst>
            </a:pPr>
            <a:r>
              <a:rPr dirty="0" sz="1800">
                <a:latin typeface="Arial"/>
                <a:cs typeface="Arial"/>
              </a:rPr>
              <a:t>Any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140">
                <a:latin typeface="Arial"/>
                <a:cs typeface="Arial"/>
              </a:rPr>
              <a:t>LED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works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based on</a:t>
            </a:r>
            <a:r>
              <a:rPr dirty="0" sz="1800">
                <a:latin typeface="Arial"/>
                <a:cs typeface="Arial"/>
              </a:rPr>
              <a:t>	electron-</a:t>
            </a:r>
            <a:r>
              <a:rPr dirty="0" sz="1800" spc="-20">
                <a:latin typeface="Arial"/>
                <a:cs typeface="Arial"/>
              </a:rPr>
              <a:t>hole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pair </a:t>
            </a:r>
            <a:r>
              <a:rPr dirty="0" sz="1800">
                <a:latin typeface="Arial"/>
                <a:cs typeface="Arial"/>
              </a:rPr>
              <a:t>recombination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semiconductor materials.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Please</a:t>
            </a:r>
            <a:r>
              <a:rPr dirty="0" sz="1800" spc="3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note</a:t>
            </a:r>
            <a:r>
              <a:rPr dirty="0" sz="1800" spc="3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37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those materials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suitable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bandgap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atoms</a:t>
            </a:r>
            <a:r>
              <a:rPr dirty="0" sz="1800" spc="43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emit</a:t>
            </a:r>
            <a:r>
              <a:rPr dirty="0" sz="1800" spc="4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light</a:t>
            </a:r>
            <a:r>
              <a:rPr dirty="0" sz="1800" spc="4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visible range.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38700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1723" y="1737360"/>
            <a:ext cx="6013704" cy="33832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3789" y="6495427"/>
            <a:ext cx="839724" cy="1113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79175" y="6495427"/>
            <a:ext cx="147320" cy="11139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19" y="1033272"/>
            <a:ext cx="4114800" cy="23149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419" y="3509771"/>
            <a:ext cx="4114800" cy="231495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465064" y="0"/>
            <a:ext cx="6727190" cy="6858000"/>
          </a:xfrm>
          <a:custGeom>
            <a:avLst/>
            <a:gdLst/>
            <a:ahLst/>
            <a:cxnLst/>
            <a:rect l="l" t="t" r="r" b="b"/>
            <a:pathLst>
              <a:path w="6727190" h="6858000">
                <a:moveTo>
                  <a:pt x="6726936" y="6857998"/>
                </a:moveTo>
                <a:lnTo>
                  <a:pt x="6726936" y="0"/>
                </a:lnTo>
                <a:lnTo>
                  <a:pt x="0" y="0"/>
                </a:lnTo>
                <a:lnTo>
                  <a:pt x="0" y="6857998"/>
                </a:lnTo>
                <a:lnTo>
                  <a:pt x="6726936" y="6857998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97425" y="3167185"/>
            <a:ext cx="124460" cy="524510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64655" y="1268984"/>
            <a:ext cx="5149215" cy="382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635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However,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process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simple.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see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figure</a:t>
            </a:r>
            <a:r>
              <a:rPr dirty="0" sz="18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anode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side first.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When</a:t>
            </a:r>
            <a:r>
              <a:rPr dirty="0" sz="18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8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connect</a:t>
            </a:r>
            <a:r>
              <a:rPr dirty="0" sz="1800" spc="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battery's</a:t>
            </a:r>
            <a:r>
              <a:rPr dirty="0" sz="1800" spc="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positive</a:t>
            </a:r>
            <a:r>
              <a:rPr dirty="0" sz="18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terminal </a:t>
            </a:r>
            <a:r>
              <a:rPr dirty="0" sz="1800" spc="6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2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2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anode,</a:t>
            </a:r>
            <a:r>
              <a:rPr dirty="0" sz="1800" spc="2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tries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25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extract</a:t>
            </a:r>
            <a:r>
              <a:rPr dirty="0" sz="1800" spc="2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electrons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from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organic</a:t>
            </a:r>
            <a:r>
              <a:rPr dirty="0" sz="18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layer.</a:t>
            </a:r>
            <a:endParaRPr sz="1800">
              <a:latin typeface="Arial"/>
              <a:cs typeface="Arial"/>
            </a:endParaRPr>
          </a:p>
          <a:p>
            <a:pPr algn="just" marL="241300" marR="5715" indent="-228600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However,</a:t>
            </a:r>
            <a:r>
              <a:rPr dirty="0" sz="1800" spc="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there</a:t>
            </a:r>
            <a:r>
              <a:rPr dirty="0" sz="1800" spc="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1800" spc="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energy</a:t>
            </a:r>
            <a:r>
              <a:rPr dirty="0" sz="1800" spc="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difference</a:t>
            </a:r>
            <a:r>
              <a:rPr dirty="0" sz="1800" spc="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between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3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HOMO</a:t>
            </a:r>
            <a:r>
              <a:rPr dirty="0" sz="1800" spc="4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r>
              <a:rPr dirty="0" sz="1800" spc="3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800" spc="3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3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organic</a:t>
            </a:r>
            <a:r>
              <a:rPr dirty="0" sz="1800" spc="3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layer</a:t>
            </a:r>
            <a:r>
              <a:rPr dirty="0" sz="1800" spc="3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3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anode,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which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will act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barrier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electrons.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240665" algn="l"/>
              </a:tabLst>
            </a:pP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same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95">
                <a:solidFill>
                  <a:srgbClr val="585858"/>
                </a:solidFill>
                <a:latin typeface="Arial"/>
                <a:cs typeface="Arial"/>
              </a:rPr>
              <a:t>case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8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cathode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side.</a:t>
            </a:r>
            <a:endParaRPr sz="1800">
              <a:latin typeface="Arial"/>
              <a:cs typeface="Arial"/>
            </a:endParaRPr>
          </a:p>
          <a:p>
            <a:pPr algn="just" marL="241300" marR="5715" indent="-22860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  <a:tab pos="30289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	So,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cathode</a:t>
            </a:r>
            <a:r>
              <a:rPr dirty="0" sz="1800" spc="26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won't</a:t>
            </a:r>
            <a:r>
              <a:rPr dirty="0" sz="1800" spc="27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800" spc="26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able</a:t>
            </a:r>
            <a:r>
              <a:rPr dirty="0" sz="1800" spc="26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 spc="6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27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inject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electrons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easily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consumes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more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energy,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I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have</a:t>
            </a:r>
            <a:r>
              <a:rPr dirty="0" sz="18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illustrated</a:t>
            </a:r>
            <a:r>
              <a:rPr dirty="0" sz="1800" spc="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figure</a:t>
            </a:r>
            <a:r>
              <a:rPr dirty="0" sz="1800" spc="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beside.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290172" y="645576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1111122"/>
            <a:ext cx="4980305" cy="369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0029" marR="5715" indent="-2279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 spc="-35">
                <a:latin typeface="Arial"/>
                <a:cs typeface="Arial"/>
              </a:rPr>
              <a:t>This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solved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adding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two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different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layers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electrodes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organic 	semiconductor.</a:t>
            </a:r>
            <a:endParaRPr sz="1800">
              <a:latin typeface="Arial"/>
              <a:cs typeface="Arial"/>
            </a:endParaRPr>
          </a:p>
          <a:p>
            <a:pPr algn="just" marL="240029" marR="5080" indent="-227965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110">
                <a:latin typeface="Arial"/>
                <a:cs typeface="Arial"/>
              </a:rPr>
              <a:t> 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addition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intermediate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energy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layers,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barrier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reduced,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 spc="-25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electrons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easily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injected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extracted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organic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layers.</a:t>
            </a:r>
            <a:endParaRPr sz="1800">
              <a:latin typeface="Arial"/>
              <a:cs typeface="Arial"/>
            </a:endParaRPr>
          </a:p>
          <a:p>
            <a:pPr algn="just" marL="240029" marR="7620" indent="-227965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 spc="-35">
                <a:latin typeface="Arial"/>
                <a:cs typeface="Arial"/>
              </a:rPr>
              <a:t>However,</a:t>
            </a:r>
            <a:r>
              <a:rPr dirty="0" sz="1800" spc="-10">
                <a:latin typeface="Arial"/>
                <a:cs typeface="Arial"/>
              </a:rPr>
              <a:t> here,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charges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mobility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hopping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molecules.</a:t>
            </a:r>
            <a:endParaRPr sz="1800">
              <a:latin typeface="Arial"/>
              <a:cs typeface="Arial"/>
            </a:endParaRPr>
          </a:p>
          <a:p>
            <a:pPr algn="just" marL="240029" marR="5080" indent="-227965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reason,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intermediate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layers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further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energy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barrier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 spc="-25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reduce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consumption.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411467" y="0"/>
            <a:ext cx="5781040" cy="6858000"/>
            <a:chOff x="6411467" y="0"/>
            <a:chExt cx="578104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1467" y="0"/>
              <a:ext cx="5780532" cy="3429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123168" y="713231"/>
              <a:ext cx="1069340" cy="2125980"/>
            </a:xfrm>
            <a:custGeom>
              <a:avLst/>
              <a:gdLst/>
              <a:ahLst/>
              <a:cxnLst/>
              <a:rect l="l" t="t" r="r" b="b"/>
              <a:pathLst>
                <a:path w="1069340" h="2125980">
                  <a:moveTo>
                    <a:pt x="1068832" y="0"/>
                  </a:moveTo>
                  <a:lnTo>
                    <a:pt x="508" y="1062990"/>
                  </a:lnTo>
                  <a:lnTo>
                    <a:pt x="195300" y="1256817"/>
                  </a:lnTo>
                  <a:lnTo>
                    <a:pt x="0" y="1452118"/>
                  </a:lnTo>
                  <a:lnTo>
                    <a:pt x="383159" y="1835277"/>
                  </a:lnTo>
                  <a:lnTo>
                    <a:pt x="579412" y="1639023"/>
                  </a:lnTo>
                  <a:lnTo>
                    <a:pt x="1068832" y="2125980"/>
                  </a:lnTo>
                  <a:lnTo>
                    <a:pt x="1068832" y="0"/>
                  </a:lnTo>
                  <a:close/>
                </a:path>
              </a:pathLst>
            </a:custGeom>
            <a:solidFill>
              <a:srgbClr val="FFC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1467" y="3428999"/>
              <a:ext cx="5780532" cy="3428998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811395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73790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22833" y="1973021"/>
            <a:ext cx="3851275" cy="3024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Let's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three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organic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LEDs </a:t>
            </a:r>
            <a:r>
              <a:rPr dirty="0" sz="1800">
                <a:latin typeface="Arial"/>
                <a:cs typeface="Arial"/>
              </a:rPr>
              <a:t>behind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filter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2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control</a:t>
            </a:r>
            <a:r>
              <a:rPr dirty="0" sz="1800" spc="260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each </a:t>
            </a:r>
            <a:r>
              <a:rPr dirty="0" sz="1800" spc="-10">
                <a:latin typeface="Arial"/>
                <a:cs typeface="Arial"/>
              </a:rPr>
              <a:t>subpixel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independently.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Just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varying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external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power </a:t>
            </a:r>
            <a:r>
              <a:rPr dirty="0" sz="1800">
                <a:latin typeface="Arial"/>
                <a:cs typeface="Arial"/>
              </a:rPr>
              <a:t>supply,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control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electron </a:t>
            </a:r>
            <a:r>
              <a:rPr dirty="0" sz="1800">
                <a:latin typeface="Arial"/>
                <a:cs typeface="Arial"/>
              </a:rPr>
              <a:t>flow</a:t>
            </a:r>
            <a:r>
              <a:rPr dirty="0" sz="1800" spc="24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2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recombination</a:t>
            </a:r>
            <a:r>
              <a:rPr dirty="0" sz="1800" spc="2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rate</a:t>
            </a:r>
            <a:r>
              <a:rPr dirty="0" sz="1800" spc="254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reproduce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any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image.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quite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obvious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black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color </a:t>
            </a:r>
            <a:r>
              <a:rPr dirty="0" sz="1800">
                <a:latin typeface="Arial"/>
                <a:cs typeface="Arial"/>
              </a:rPr>
              <a:t>reproduction</a:t>
            </a:r>
            <a:r>
              <a:rPr dirty="0" sz="1800" spc="204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21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10">
                <a:latin typeface="Arial"/>
                <a:cs typeface="Arial"/>
              </a:rPr>
              <a:t>   </a:t>
            </a:r>
            <a:r>
              <a:rPr dirty="0" sz="1800" spc="-10">
                <a:latin typeface="Arial"/>
                <a:cs typeface="Arial"/>
              </a:rPr>
              <a:t>perfectly </a:t>
            </a:r>
            <a:r>
              <a:rPr dirty="0" sz="1800" spc="-30">
                <a:latin typeface="Arial"/>
                <a:cs typeface="Arial"/>
              </a:rPr>
              <a:t>achieved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technology.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820411" y="0"/>
            <a:ext cx="7371715" cy="5538470"/>
            <a:chOff x="4820411" y="0"/>
            <a:chExt cx="7371715" cy="553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0411" y="1664207"/>
              <a:ext cx="6885432" cy="387400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219307" y="0"/>
              <a:ext cx="972819" cy="1935480"/>
            </a:xfrm>
            <a:custGeom>
              <a:avLst/>
              <a:gdLst/>
              <a:ahLst/>
              <a:cxnLst/>
              <a:rect l="l" t="t" r="r" b="b"/>
              <a:pathLst>
                <a:path w="972820" h="1935480">
                  <a:moveTo>
                    <a:pt x="972693" y="0"/>
                  </a:moveTo>
                  <a:lnTo>
                    <a:pt x="381" y="967740"/>
                  </a:lnTo>
                  <a:lnTo>
                    <a:pt x="177482" y="1144016"/>
                  </a:lnTo>
                  <a:lnTo>
                    <a:pt x="0" y="1321562"/>
                  </a:lnTo>
                  <a:lnTo>
                    <a:pt x="348615" y="1670177"/>
                  </a:lnTo>
                  <a:lnTo>
                    <a:pt x="526986" y="1491881"/>
                  </a:lnTo>
                  <a:lnTo>
                    <a:pt x="972693" y="1935480"/>
                  </a:lnTo>
                  <a:lnTo>
                    <a:pt x="972693" y="0"/>
                  </a:lnTo>
                  <a:close/>
                </a:path>
              </a:pathLst>
            </a:custGeom>
            <a:solidFill>
              <a:srgbClr val="FFC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72343" y="6421932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71918" y="0"/>
            <a:ext cx="4720590" cy="6263640"/>
            <a:chOff x="7471918" y="0"/>
            <a:chExt cx="4720590" cy="6263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43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535418" y="304038"/>
              <a:ext cx="4335780" cy="5896610"/>
            </a:xfrm>
            <a:custGeom>
              <a:avLst/>
              <a:gdLst/>
              <a:ahLst/>
              <a:cxnLst/>
              <a:rect l="l" t="t" r="r" b="b"/>
              <a:pathLst>
                <a:path w="4335780" h="5896610">
                  <a:moveTo>
                    <a:pt x="4335780" y="0"/>
                  </a:moveTo>
                  <a:lnTo>
                    <a:pt x="0" y="0"/>
                  </a:lnTo>
                  <a:lnTo>
                    <a:pt x="0" y="5896356"/>
                  </a:lnTo>
                  <a:lnTo>
                    <a:pt x="4335780" y="5896356"/>
                  </a:lnTo>
                  <a:lnTo>
                    <a:pt x="4335780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471918" y="240029"/>
              <a:ext cx="4462780" cy="6023610"/>
            </a:xfrm>
            <a:custGeom>
              <a:avLst/>
              <a:gdLst/>
              <a:ahLst/>
              <a:cxnLst/>
              <a:rect l="l" t="t" r="r" b="b"/>
              <a:pathLst>
                <a:path w="4462780" h="6023610">
                  <a:moveTo>
                    <a:pt x="4411980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50800" y="5896610"/>
                  </a:lnTo>
                  <a:lnTo>
                    <a:pt x="50800" y="5972810"/>
                  </a:lnTo>
                  <a:lnTo>
                    <a:pt x="4411980" y="5972810"/>
                  </a:lnTo>
                  <a:lnTo>
                    <a:pt x="4411980" y="5896876"/>
                  </a:lnTo>
                  <a:lnTo>
                    <a:pt x="4411980" y="5896610"/>
                  </a:lnTo>
                  <a:lnTo>
                    <a:pt x="4411980" y="127508"/>
                  </a:lnTo>
                  <a:lnTo>
                    <a:pt x="4335780" y="127520"/>
                  </a:lnTo>
                  <a:lnTo>
                    <a:pt x="4335780" y="5896610"/>
                  </a:lnTo>
                  <a:lnTo>
                    <a:pt x="127000" y="5896610"/>
                  </a:lnTo>
                  <a:lnTo>
                    <a:pt x="127000" y="127000"/>
                  </a:lnTo>
                  <a:lnTo>
                    <a:pt x="4411980" y="127000"/>
                  </a:lnTo>
                  <a:lnTo>
                    <a:pt x="4411980" y="50800"/>
                  </a:lnTo>
                  <a:close/>
                </a:path>
                <a:path w="4462780" h="6023610">
                  <a:moveTo>
                    <a:pt x="44627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4462780" y="6023610"/>
                  </a:lnTo>
                  <a:lnTo>
                    <a:pt x="4462780" y="5998476"/>
                  </a:lnTo>
                  <a:lnTo>
                    <a:pt x="4462780" y="5998210"/>
                  </a:lnTo>
                  <a:lnTo>
                    <a:pt x="4462780" y="25920"/>
                  </a:lnTo>
                  <a:lnTo>
                    <a:pt x="4437380" y="25920"/>
                  </a:lnTo>
                  <a:lnTo>
                    <a:pt x="4437380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4462780" y="25400"/>
                  </a:lnTo>
                  <a:lnTo>
                    <a:pt x="4462780" y="0"/>
                  </a:lnTo>
                  <a:close/>
                </a:path>
              </a:pathLst>
            </a:custGeom>
            <a:solidFill>
              <a:srgbClr val="0000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631" y="1481327"/>
            <a:ext cx="6646164" cy="373989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614666" y="330149"/>
            <a:ext cx="4179570" cy="5620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715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current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OLEDs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white </a:t>
            </a:r>
            <a:r>
              <a:rPr dirty="0" sz="1800">
                <a:latin typeface="Arial"/>
                <a:cs typeface="Arial"/>
              </a:rPr>
              <a:t>light.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cool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promising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 spc="-60">
                <a:latin typeface="Arial"/>
                <a:cs typeface="Arial"/>
              </a:rPr>
              <a:t>OLED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even </a:t>
            </a:r>
            <a:r>
              <a:rPr dirty="0" sz="1800">
                <a:latin typeface="Arial"/>
                <a:cs typeface="Arial"/>
              </a:rPr>
              <a:t>avoid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usage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filters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its </a:t>
            </a:r>
            <a:r>
              <a:rPr dirty="0" sz="1800" spc="-10">
                <a:latin typeface="Arial"/>
                <a:cs typeface="Arial"/>
              </a:rPr>
              <a:t>help.</a:t>
            </a:r>
            <a:endParaRPr sz="1800">
              <a:latin typeface="Arial"/>
              <a:cs typeface="Arial"/>
            </a:endParaRPr>
          </a:p>
          <a:p>
            <a:pPr algn="just" marL="241300" marR="5715" indent="-22860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directly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obtain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RGB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color </a:t>
            </a:r>
            <a:r>
              <a:rPr dirty="0" sz="1800">
                <a:latin typeface="Arial"/>
                <a:cs typeface="Arial"/>
              </a:rPr>
              <a:t>light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emission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OLED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source </a:t>
            </a:r>
            <a:r>
              <a:rPr dirty="0" sz="1800" spc="-10">
                <a:latin typeface="Arial"/>
                <a:cs typeface="Arial"/>
              </a:rPr>
              <a:t>itself?</a:t>
            </a:r>
            <a:endParaRPr sz="1800">
              <a:latin typeface="Arial"/>
              <a:cs typeface="Arial"/>
            </a:endParaRPr>
          </a:p>
          <a:p>
            <a:pPr algn="just" marL="412115" marR="5080" indent="-400050">
              <a:lnSpc>
                <a:spcPct val="100000"/>
              </a:lnSpc>
              <a:spcBef>
                <a:spcPts val="1010"/>
              </a:spcBef>
              <a:buAutoNum type="romanLcPeriod"/>
              <a:tabLst>
                <a:tab pos="413384" algn="l"/>
                <a:tab pos="2131060" algn="l"/>
                <a:tab pos="3608070" algn="l"/>
              </a:tabLst>
            </a:pP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22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3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certainly</a:t>
            </a:r>
            <a:r>
              <a:rPr dirty="0" sz="1800" spc="24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40">
                <a:latin typeface="Arial"/>
                <a:cs typeface="Arial"/>
              </a:rPr>
              <a:t>   </a:t>
            </a:r>
            <a:r>
              <a:rPr dirty="0" sz="1800" spc="-10">
                <a:latin typeface="Arial"/>
                <a:cs typeface="Arial"/>
              </a:rPr>
              <a:t>possibility. 	Currently,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various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35">
                <a:latin typeface="Arial"/>
                <a:cs typeface="Arial"/>
              </a:rPr>
              <a:t>OLED </a:t>
            </a:r>
            <a:r>
              <a:rPr dirty="0" sz="1800" spc="-135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manufacturing</a:t>
            </a:r>
            <a:r>
              <a:rPr dirty="0" sz="1800" spc="355">
                <a:latin typeface="Arial"/>
                <a:cs typeface="Arial"/>
              </a:rPr>
              <a:t>    </a:t>
            </a:r>
            <a:r>
              <a:rPr dirty="0" sz="1800">
                <a:latin typeface="Arial"/>
                <a:cs typeface="Arial"/>
              </a:rPr>
              <a:t>companies</a:t>
            </a:r>
            <a:r>
              <a:rPr dirty="0" sz="1800" spc="360">
                <a:latin typeface="Arial"/>
                <a:cs typeface="Arial"/>
              </a:rPr>
              <a:t>    </a:t>
            </a:r>
            <a:r>
              <a:rPr dirty="0" sz="1800" spc="-25">
                <a:latin typeface="Arial"/>
                <a:cs typeface="Arial"/>
              </a:rPr>
              <a:t>are </a:t>
            </a:r>
            <a:r>
              <a:rPr dirty="0" sz="1800" spc="-25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working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developing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RGB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color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emitting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OLED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devices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adding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various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doping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materials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emission 	layers.</a:t>
            </a:r>
            <a:endParaRPr sz="1800">
              <a:latin typeface="Arial"/>
              <a:cs typeface="Arial"/>
            </a:endParaRPr>
          </a:p>
          <a:p>
            <a:pPr algn="just" marL="412115" marR="6350" indent="-400050">
              <a:lnSpc>
                <a:spcPct val="100000"/>
              </a:lnSpc>
              <a:spcBef>
                <a:spcPts val="1000"/>
              </a:spcBef>
              <a:buAutoNum type="romanLcPeriod"/>
              <a:tabLst>
                <a:tab pos="413384" algn="l"/>
              </a:tabLst>
            </a:pP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350">
                <a:latin typeface="Arial"/>
                <a:cs typeface="Arial"/>
              </a:rPr>
              <a:t> 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34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4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addition</a:t>
            </a:r>
            <a:r>
              <a:rPr dirty="0" sz="1800" spc="3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4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doping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material,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bandgap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emissive </a:t>
            </a:r>
            <a:r>
              <a:rPr dirty="0" sz="1800" spc="-3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layer</a:t>
            </a:r>
            <a:r>
              <a:rPr dirty="0" sz="1800" spc="38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8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changed</a:t>
            </a:r>
            <a:r>
              <a:rPr dirty="0" sz="1800" spc="380">
                <a:latin typeface="Arial"/>
                <a:cs typeface="Arial"/>
              </a:rPr>
              <a:t>   </a:t>
            </a:r>
            <a:r>
              <a:rPr dirty="0" sz="1800" spc="-20">
                <a:latin typeface="Arial"/>
                <a:cs typeface="Arial"/>
              </a:rPr>
              <a:t>accordingly, </a:t>
            </a:r>
            <a:r>
              <a:rPr dirty="0" sz="1800" spc="-2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changing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light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emission.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59" y="321563"/>
            <a:ext cx="7058025" cy="1964689"/>
          </a:xfrm>
          <a:prstGeom prst="rect"/>
          <a:solidFill>
            <a:srgbClr val="2C2F67">
              <a:alpha val="94900"/>
            </a:srgbClr>
          </a:solidFill>
        </p:spPr>
        <p:txBody>
          <a:bodyPr wrap="square" lIns="0" tIns="598805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4715"/>
              </a:spcBef>
            </a:pPr>
            <a:r>
              <a:rPr dirty="0" sz="4400" spc="-1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2455164"/>
            <a:ext cx="7057644" cy="40797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995" y="6576466"/>
            <a:ext cx="7867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7E7E7E"/>
                </a:solidFill>
                <a:latin typeface="Arial"/>
                <a:cs typeface="Arial"/>
              </a:rPr>
              <a:t>19261A0470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557516" y="321563"/>
            <a:ext cx="4312920" cy="6215380"/>
          </a:xfrm>
          <a:prstGeom prst="rect">
            <a:avLst/>
          </a:prstGeom>
          <a:solidFill>
            <a:srgbClr val="585858"/>
          </a:solidFill>
        </p:spPr>
        <p:txBody>
          <a:bodyPr wrap="square" lIns="0" tIns="153035" rIns="0" bIns="0" rtlCol="0" vert="horz">
            <a:spAutoFit/>
          </a:bodyPr>
          <a:lstStyle/>
          <a:p>
            <a:pPr marL="688340" indent="-227965">
              <a:lnSpc>
                <a:spcPct val="100000"/>
              </a:lnSpc>
              <a:spcBef>
                <a:spcPts val="120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What is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OLED?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what's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organic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OLEDs?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invented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OLEDs?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create?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reproduction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LCD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works?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Advantages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Disadvantages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display</a:t>
            </a:r>
            <a:endParaRPr sz="1700">
              <a:latin typeface="Arial"/>
              <a:cs typeface="Arial"/>
            </a:endParaRPr>
          </a:p>
          <a:p>
            <a:pPr marL="688975">
              <a:lnSpc>
                <a:spcPct val="100000"/>
              </a:lnSpc>
              <a:spcBef>
                <a:spcPts val="204"/>
              </a:spcBef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today?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0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Arial"/>
                <a:cs typeface="Arial"/>
              </a:rPr>
              <a:t>OLED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screen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bad for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eyes?</a:t>
            </a:r>
            <a:endParaRPr sz="17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08950" y="6576466"/>
            <a:ext cx="32683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0080" algn="l"/>
              </a:tabLst>
            </a:pPr>
            <a:r>
              <a:rPr dirty="0" sz="1050" spc="-25">
                <a:solidFill>
                  <a:srgbClr val="7E7E7E"/>
                </a:solidFill>
                <a:latin typeface="Arial"/>
                <a:cs typeface="Arial"/>
              </a:rPr>
              <a:t>ECE</a:t>
            </a:r>
            <a:r>
              <a:rPr dirty="0" sz="105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dirty="0" sz="1050" spc="-50">
                <a:solidFill>
                  <a:srgbClr val="7E7E7E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398" y="2432761"/>
            <a:ext cx="26854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10">
                <a:latin typeface="Arial"/>
                <a:cs typeface="Arial"/>
              </a:rPr>
              <a:t>Advantages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75135" y="518922"/>
            <a:ext cx="1124585" cy="847725"/>
          </a:xfrm>
          <a:custGeom>
            <a:avLst/>
            <a:gdLst/>
            <a:ahLst/>
            <a:cxnLst/>
            <a:rect l="l" t="t" r="r" b="b"/>
            <a:pathLst>
              <a:path w="1124585" h="847725">
                <a:moveTo>
                  <a:pt x="191576" y="847343"/>
                </a:moveTo>
                <a:lnTo>
                  <a:pt x="150288" y="824102"/>
                </a:lnTo>
                <a:lnTo>
                  <a:pt x="66756" y="679608"/>
                </a:lnTo>
                <a:lnTo>
                  <a:pt x="23861" y="605408"/>
                </a:lnTo>
                <a:lnTo>
                  <a:pt x="8058" y="578072"/>
                </a:lnTo>
                <a:lnTo>
                  <a:pt x="5800" y="574166"/>
                </a:lnTo>
                <a:lnTo>
                  <a:pt x="1450" y="562808"/>
                </a:lnTo>
                <a:lnTo>
                  <a:pt x="0" y="550163"/>
                </a:lnTo>
                <a:lnTo>
                  <a:pt x="1450" y="537519"/>
                </a:lnTo>
                <a:lnTo>
                  <a:pt x="5800" y="526161"/>
                </a:lnTo>
                <a:lnTo>
                  <a:pt x="89332" y="381666"/>
                </a:lnTo>
                <a:lnTo>
                  <a:pt x="132227" y="307466"/>
                </a:lnTo>
                <a:lnTo>
                  <a:pt x="148031" y="280130"/>
                </a:lnTo>
                <a:lnTo>
                  <a:pt x="150288" y="276225"/>
                </a:lnTo>
                <a:lnTo>
                  <a:pt x="157466" y="267128"/>
                </a:lnTo>
                <a:lnTo>
                  <a:pt x="167708" y="259746"/>
                </a:lnTo>
                <a:lnTo>
                  <a:pt x="179561" y="254793"/>
                </a:lnTo>
                <a:lnTo>
                  <a:pt x="191576" y="252983"/>
                </a:lnTo>
                <a:lnTo>
                  <a:pt x="358640" y="252983"/>
                </a:lnTo>
                <a:lnTo>
                  <a:pt x="444430" y="252983"/>
                </a:lnTo>
                <a:lnTo>
                  <a:pt x="476036" y="252983"/>
                </a:lnTo>
                <a:lnTo>
                  <a:pt x="480552" y="252983"/>
                </a:lnTo>
                <a:lnTo>
                  <a:pt x="492080" y="254793"/>
                </a:lnTo>
                <a:lnTo>
                  <a:pt x="605359" y="420719"/>
                </a:lnTo>
                <a:lnTo>
                  <a:pt x="648254" y="494919"/>
                </a:lnTo>
                <a:lnTo>
                  <a:pt x="664057" y="522255"/>
                </a:lnTo>
                <a:lnTo>
                  <a:pt x="666315" y="526161"/>
                </a:lnTo>
                <a:lnTo>
                  <a:pt x="670186" y="537519"/>
                </a:lnTo>
                <a:lnTo>
                  <a:pt x="671477" y="550163"/>
                </a:lnTo>
                <a:lnTo>
                  <a:pt x="670186" y="562808"/>
                </a:lnTo>
                <a:lnTo>
                  <a:pt x="666315" y="574166"/>
                </a:lnTo>
                <a:lnTo>
                  <a:pt x="582782" y="718661"/>
                </a:lnTo>
                <a:lnTo>
                  <a:pt x="539888" y="792861"/>
                </a:lnTo>
                <a:lnTo>
                  <a:pt x="514170" y="833199"/>
                </a:lnTo>
                <a:lnTo>
                  <a:pt x="480552" y="847343"/>
                </a:lnTo>
                <a:lnTo>
                  <a:pt x="191576" y="847343"/>
                </a:lnTo>
                <a:close/>
              </a:path>
              <a:path w="1124585" h="847725">
                <a:moveTo>
                  <a:pt x="733358" y="486155"/>
                </a:moveTo>
                <a:lnTo>
                  <a:pt x="699716" y="467232"/>
                </a:lnTo>
                <a:lnTo>
                  <a:pt x="631646" y="349023"/>
                </a:lnTo>
                <a:lnTo>
                  <a:pt x="596692" y="288321"/>
                </a:lnTo>
                <a:lnTo>
                  <a:pt x="583814" y="265957"/>
                </a:lnTo>
                <a:lnTo>
                  <a:pt x="581974" y="262763"/>
                </a:lnTo>
                <a:lnTo>
                  <a:pt x="578423" y="253432"/>
                </a:lnTo>
                <a:lnTo>
                  <a:pt x="577240" y="243077"/>
                </a:lnTo>
                <a:lnTo>
                  <a:pt x="578423" y="232723"/>
                </a:lnTo>
                <a:lnTo>
                  <a:pt x="581974" y="223392"/>
                </a:lnTo>
                <a:lnTo>
                  <a:pt x="650043" y="105183"/>
                </a:lnTo>
                <a:lnTo>
                  <a:pt x="684998" y="44481"/>
                </a:lnTo>
                <a:lnTo>
                  <a:pt x="697876" y="22117"/>
                </a:lnTo>
                <a:lnTo>
                  <a:pt x="699716" y="18923"/>
                </a:lnTo>
                <a:lnTo>
                  <a:pt x="705560" y="11519"/>
                </a:lnTo>
                <a:lnTo>
                  <a:pt x="713903" y="5508"/>
                </a:lnTo>
                <a:lnTo>
                  <a:pt x="723563" y="1474"/>
                </a:lnTo>
                <a:lnTo>
                  <a:pt x="733358" y="0"/>
                </a:lnTo>
                <a:lnTo>
                  <a:pt x="869504" y="0"/>
                </a:lnTo>
                <a:lnTo>
                  <a:pt x="939417" y="0"/>
                </a:lnTo>
                <a:lnTo>
                  <a:pt x="965174" y="0"/>
                </a:lnTo>
                <a:lnTo>
                  <a:pt x="968854" y="0"/>
                </a:lnTo>
                <a:lnTo>
                  <a:pt x="978256" y="1474"/>
                </a:lnTo>
                <a:lnTo>
                  <a:pt x="987777" y="5508"/>
                </a:lnTo>
                <a:lnTo>
                  <a:pt x="996250" y="11519"/>
                </a:lnTo>
                <a:lnTo>
                  <a:pt x="1002509" y="18923"/>
                </a:lnTo>
                <a:lnTo>
                  <a:pt x="1070571" y="137132"/>
                </a:lnTo>
                <a:lnTo>
                  <a:pt x="1105522" y="197834"/>
                </a:lnTo>
                <a:lnTo>
                  <a:pt x="1118398" y="220198"/>
                </a:lnTo>
                <a:lnTo>
                  <a:pt x="1120238" y="223392"/>
                </a:lnTo>
                <a:lnTo>
                  <a:pt x="1123381" y="232723"/>
                </a:lnTo>
                <a:lnTo>
                  <a:pt x="1124429" y="243077"/>
                </a:lnTo>
                <a:lnTo>
                  <a:pt x="1123381" y="253432"/>
                </a:lnTo>
                <a:lnTo>
                  <a:pt x="1120238" y="262763"/>
                </a:lnTo>
                <a:lnTo>
                  <a:pt x="1052176" y="380972"/>
                </a:lnTo>
                <a:lnTo>
                  <a:pt x="1017225" y="441674"/>
                </a:lnTo>
                <a:lnTo>
                  <a:pt x="1004348" y="464038"/>
                </a:lnTo>
                <a:lnTo>
                  <a:pt x="968854" y="486155"/>
                </a:lnTo>
                <a:lnTo>
                  <a:pt x="733358" y="48615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79398" y="3062732"/>
            <a:ext cx="2879725" cy="208407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240665" marR="33655" indent="-228600">
              <a:lnSpc>
                <a:spcPts val="2160"/>
              </a:lnSpc>
              <a:spcBef>
                <a:spcPts val="37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Higher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contrast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levels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- </a:t>
            </a:r>
            <a:r>
              <a:rPr dirty="0" sz="2000">
                <a:latin typeface="Arial"/>
                <a:cs typeface="Arial"/>
              </a:rPr>
              <a:t>180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viewing angle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Wide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viewing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angles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100%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Fidelity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Improved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image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quality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7532" y="0"/>
            <a:ext cx="3730752" cy="33832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9723" y="0"/>
            <a:ext cx="3732149" cy="338315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936985" y="486918"/>
            <a:ext cx="81851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19261A0470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9055" y="3474717"/>
            <a:ext cx="7552944" cy="33832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69167" y="5605678"/>
            <a:ext cx="3124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146535" y="603504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5008" y="4419"/>
                </a:lnTo>
                <a:lnTo>
                  <a:pt x="178597" y="17162"/>
                </a:lnTo>
                <a:lnTo>
                  <a:pt x="135861" y="37453"/>
                </a:lnTo>
                <a:lnTo>
                  <a:pt x="97575" y="64518"/>
                </a:lnTo>
                <a:lnTo>
                  <a:pt x="64513" y="97580"/>
                </a:lnTo>
                <a:lnTo>
                  <a:pt x="37450" y="135867"/>
                </a:lnTo>
                <a:lnTo>
                  <a:pt x="17161" y="178602"/>
                </a:lnTo>
                <a:lnTo>
                  <a:pt x="4419" y="225011"/>
                </a:lnTo>
                <a:lnTo>
                  <a:pt x="0" y="274320"/>
                </a:lnTo>
                <a:lnTo>
                  <a:pt x="4419" y="323628"/>
                </a:lnTo>
                <a:lnTo>
                  <a:pt x="17161" y="370037"/>
                </a:lnTo>
                <a:lnTo>
                  <a:pt x="37450" y="412772"/>
                </a:lnTo>
                <a:lnTo>
                  <a:pt x="64513" y="451059"/>
                </a:lnTo>
                <a:lnTo>
                  <a:pt x="97575" y="484121"/>
                </a:lnTo>
                <a:lnTo>
                  <a:pt x="135861" y="511186"/>
                </a:lnTo>
                <a:lnTo>
                  <a:pt x="178597" y="531477"/>
                </a:lnTo>
                <a:lnTo>
                  <a:pt x="225008" y="544220"/>
                </a:lnTo>
                <a:lnTo>
                  <a:pt x="274320" y="548640"/>
                </a:lnTo>
                <a:lnTo>
                  <a:pt x="323631" y="544220"/>
                </a:lnTo>
                <a:lnTo>
                  <a:pt x="370042" y="531477"/>
                </a:lnTo>
                <a:lnTo>
                  <a:pt x="412778" y="511186"/>
                </a:lnTo>
                <a:lnTo>
                  <a:pt x="451064" y="484121"/>
                </a:lnTo>
                <a:lnTo>
                  <a:pt x="484126" y="451059"/>
                </a:lnTo>
                <a:lnTo>
                  <a:pt x="511189" y="412772"/>
                </a:lnTo>
                <a:lnTo>
                  <a:pt x="531478" y="370037"/>
                </a:lnTo>
                <a:lnTo>
                  <a:pt x="544220" y="323628"/>
                </a:lnTo>
                <a:lnTo>
                  <a:pt x="548640" y="274320"/>
                </a:lnTo>
                <a:lnTo>
                  <a:pt x="544220" y="225011"/>
                </a:lnTo>
                <a:lnTo>
                  <a:pt x="531478" y="178602"/>
                </a:lnTo>
                <a:lnTo>
                  <a:pt x="511189" y="135867"/>
                </a:lnTo>
                <a:lnTo>
                  <a:pt x="484126" y="97580"/>
                </a:lnTo>
                <a:lnTo>
                  <a:pt x="451064" y="64518"/>
                </a:lnTo>
                <a:lnTo>
                  <a:pt x="412778" y="37453"/>
                </a:lnTo>
                <a:lnTo>
                  <a:pt x="370042" y="17162"/>
                </a:lnTo>
                <a:lnTo>
                  <a:pt x="323631" y="4419"/>
                </a:lnTo>
                <a:lnTo>
                  <a:pt x="274320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324081" y="620186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4391025"/>
            <a:chOff x="0" y="0"/>
            <a:chExt cx="12192000" cy="43910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5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866140"/>
            </a:xfrm>
            <a:custGeom>
              <a:avLst/>
              <a:gdLst/>
              <a:ahLst/>
              <a:cxnLst/>
              <a:rect l="l" t="t" r="r" b="b"/>
              <a:pathLst>
                <a:path w="12192000" h="866140">
                  <a:moveTo>
                    <a:pt x="12192000" y="0"/>
                  </a:moveTo>
                  <a:lnTo>
                    <a:pt x="0" y="0"/>
                  </a:lnTo>
                  <a:lnTo>
                    <a:pt x="0" y="865632"/>
                  </a:lnTo>
                  <a:lnTo>
                    <a:pt x="12192000" y="8656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27" y="0"/>
              <a:ext cx="11506200" cy="439064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8159" y="0"/>
              <a:ext cx="11231880" cy="4131945"/>
            </a:xfrm>
            <a:custGeom>
              <a:avLst/>
              <a:gdLst/>
              <a:ahLst/>
              <a:cxnLst/>
              <a:rect l="l" t="t" r="r" b="b"/>
              <a:pathLst>
                <a:path w="11231880" h="4131945">
                  <a:moveTo>
                    <a:pt x="11231880" y="0"/>
                  </a:moveTo>
                  <a:lnTo>
                    <a:pt x="0" y="0"/>
                  </a:lnTo>
                  <a:lnTo>
                    <a:pt x="0" y="4131564"/>
                  </a:lnTo>
                  <a:lnTo>
                    <a:pt x="11231880" y="4131564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364236"/>
              <a:ext cx="5137404" cy="34259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167" y="364236"/>
              <a:ext cx="5137403" cy="3425952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4709159" y="4587240"/>
            <a:ext cx="45720" cy="1790700"/>
          </a:xfrm>
          <a:custGeom>
            <a:avLst/>
            <a:gdLst/>
            <a:ahLst/>
            <a:cxnLst/>
            <a:rect l="l" t="t" r="r" b="b"/>
            <a:pathLst>
              <a:path w="45720" h="1790700">
                <a:moveTo>
                  <a:pt x="45720" y="0"/>
                </a:moveTo>
                <a:lnTo>
                  <a:pt x="0" y="0"/>
                </a:lnTo>
                <a:lnTo>
                  <a:pt x="0" y="1790700"/>
                </a:lnTo>
                <a:lnTo>
                  <a:pt x="45720" y="1790700"/>
                </a:lnTo>
                <a:lnTo>
                  <a:pt x="457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242052" y="4764913"/>
            <a:ext cx="1562100" cy="123063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latin typeface="Arial"/>
                <a:cs typeface="Arial"/>
              </a:rPr>
              <a:t>Flexible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latin typeface="Arial"/>
                <a:cs typeface="Arial"/>
              </a:rPr>
              <a:t>Transparent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White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OLEDs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52008" y="6567322"/>
            <a:ext cx="888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078971" y="656732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4133215" cy="3548379"/>
          </a:xfrm>
          <a:custGeom>
            <a:avLst/>
            <a:gdLst/>
            <a:ahLst/>
            <a:cxnLst/>
            <a:rect l="l" t="t" r="r" b="b"/>
            <a:pathLst>
              <a:path w="4133215" h="3548379">
                <a:moveTo>
                  <a:pt x="3798316" y="0"/>
                </a:moveTo>
                <a:lnTo>
                  <a:pt x="0" y="0"/>
                </a:lnTo>
                <a:lnTo>
                  <a:pt x="0" y="2718816"/>
                </a:lnTo>
                <a:lnTo>
                  <a:pt x="129311" y="2861055"/>
                </a:lnTo>
                <a:lnTo>
                  <a:pt x="164076" y="2895102"/>
                </a:lnTo>
                <a:lnTo>
                  <a:pt x="199539" y="2928428"/>
                </a:lnTo>
                <a:lnTo>
                  <a:pt x="235688" y="2961021"/>
                </a:lnTo>
                <a:lnTo>
                  <a:pt x="272511" y="2992868"/>
                </a:lnTo>
                <a:lnTo>
                  <a:pt x="309996" y="3023959"/>
                </a:lnTo>
                <a:lnTo>
                  <a:pt x="348131" y="3054281"/>
                </a:lnTo>
                <a:lnTo>
                  <a:pt x="386905" y="3083823"/>
                </a:lnTo>
                <a:lnTo>
                  <a:pt x="426304" y="3112572"/>
                </a:lnTo>
                <a:lnTo>
                  <a:pt x="466318" y="3140516"/>
                </a:lnTo>
                <a:lnTo>
                  <a:pt x="506935" y="3167644"/>
                </a:lnTo>
                <a:lnTo>
                  <a:pt x="548142" y="3193943"/>
                </a:lnTo>
                <a:lnTo>
                  <a:pt x="589927" y="3219402"/>
                </a:lnTo>
                <a:lnTo>
                  <a:pt x="632280" y="3244009"/>
                </a:lnTo>
                <a:lnTo>
                  <a:pt x="675187" y="3267752"/>
                </a:lnTo>
                <a:lnTo>
                  <a:pt x="718637" y="3290618"/>
                </a:lnTo>
                <a:lnTo>
                  <a:pt x="762618" y="3312596"/>
                </a:lnTo>
                <a:lnTo>
                  <a:pt x="807118" y="3333675"/>
                </a:lnTo>
                <a:lnTo>
                  <a:pt x="852125" y="3353841"/>
                </a:lnTo>
                <a:lnTo>
                  <a:pt x="897628" y="3373084"/>
                </a:lnTo>
                <a:lnTo>
                  <a:pt x="943613" y="3391390"/>
                </a:lnTo>
                <a:lnTo>
                  <a:pt x="990071" y="3408750"/>
                </a:lnTo>
                <a:lnTo>
                  <a:pt x="1036987" y="3425149"/>
                </a:lnTo>
                <a:lnTo>
                  <a:pt x="1084352" y="3440577"/>
                </a:lnTo>
                <a:lnTo>
                  <a:pt x="1132152" y="3455021"/>
                </a:lnTo>
                <a:lnTo>
                  <a:pt x="1180376" y="3468470"/>
                </a:lnTo>
                <a:lnTo>
                  <a:pt x="1229011" y="3480912"/>
                </a:lnTo>
                <a:lnTo>
                  <a:pt x="1278047" y="3492334"/>
                </a:lnTo>
                <a:lnTo>
                  <a:pt x="1327470" y="3502725"/>
                </a:lnTo>
                <a:lnTo>
                  <a:pt x="1377270" y="3512073"/>
                </a:lnTo>
                <a:lnTo>
                  <a:pt x="1427434" y="3520366"/>
                </a:lnTo>
                <a:lnTo>
                  <a:pt x="1477950" y="3527592"/>
                </a:lnTo>
                <a:lnTo>
                  <a:pt x="1528807" y="3533739"/>
                </a:lnTo>
                <a:lnTo>
                  <a:pt x="1579992" y="3538795"/>
                </a:lnTo>
                <a:lnTo>
                  <a:pt x="1631494" y="3542748"/>
                </a:lnTo>
                <a:lnTo>
                  <a:pt x="1683300" y="3545586"/>
                </a:lnTo>
                <a:lnTo>
                  <a:pt x="1735399" y="3547298"/>
                </a:lnTo>
                <a:lnTo>
                  <a:pt x="1787779" y="3547872"/>
                </a:lnTo>
                <a:lnTo>
                  <a:pt x="1836235" y="3547381"/>
                </a:lnTo>
                <a:lnTo>
                  <a:pt x="1884452" y="3545915"/>
                </a:lnTo>
                <a:lnTo>
                  <a:pt x="1932420" y="3543485"/>
                </a:lnTo>
                <a:lnTo>
                  <a:pt x="1980130" y="3540098"/>
                </a:lnTo>
                <a:lnTo>
                  <a:pt x="2027572" y="3535764"/>
                </a:lnTo>
                <a:lnTo>
                  <a:pt x="2074737" y="3530494"/>
                </a:lnTo>
                <a:lnTo>
                  <a:pt x="2121616" y="3524295"/>
                </a:lnTo>
                <a:lnTo>
                  <a:pt x="2168198" y="3517179"/>
                </a:lnTo>
                <a:lnTo>
                  <a:pt x="2214476" y="3509153"/>
                </a:lnTo>
                <a:lnTo>
                  <a:pt x="2260439" y="3500229"/>
                </a:lnTo>
                <a:lnTo>
                  <a:pt x="2306077" y="3490414"/>
                </a:lnTo>
                <a:lnTo>
                  <a:pt x="2351382" y="3479718"/>
                </a:lnTo>
                <a:lnTo>
                  <a:pt x="2396343" y="3468152"/>
                </a:lnTo>
                <a:lnTo>
                  <a:pt x="2440952" y="3455724"/>
                </a:lnTo>
                <a:lnTo>
                  <a:pt x="2485200" y="3442443"/>
                </a:lnTo>
                <a:lnTo>
                  <a:pt x="2529075" y="3428320"/>
                </a:lnTo>
                <a:lnTo>
                  <a:pt x="2572570" y="3413363"/>
                </a:lnTo>
                <a:lnTo>
                  <a:pt x="2615675" y="3397582"/>
                </a:lnTo>
                <a:lnTo>
                  <a:pt x="2658380" y="3380987"/>
                </a:lnTo>
                <a:lnTo>
                  <a:pt x="2700676" y="3363587"/>
                </a:lnTo>
                <a:lnTo>
                  <a:pt x="2742554" y="3345390"/>
                </a:lnTo>
                <a:lnTo>
                  <a:pt x="2784003" y="3326408"/>
                </a:lnTo>
                <a:lnTo>
                  <a:pt x="2825015" y="3306649"/>
                </a:lnTo>
                <a:lnTo>
                  <a:pt x="2865581" y="3286122"/>
                </a:lnTo>
                <a:lnTo>
                  <a:pt x="2905690" y="3264838"/>
                </a:lnTo>
                <a:lnTo>
                  <a:pt x="2945333" y="3242804"/>
                </a:lnTo>
                <a:lnTo>
                  <a:pt x="2984501" y="3220032"/>
                </a:lnTo>
                <a:lnTo>
                  <a:pt x="3023185" y="3196530"/>
                </a:lnTo>
                <a:lnTo>
                  <a:pt x="3061374" y="3172308"/>
                </a:lnTo>
                <a:lnTo>
                  <a:pt x="3099061" y="3147375"/>
                </a:lnTo>
                <a:lnTo>
                  <a:pt x="3136234" y="3121741"/>
                </a:lnTo>
                <a:lnTo>
                  <a:pt x="3172885" y="3095414"/>
                </a:lnTo>
                <a:lnTo>
                  <a:pt x="3209005" y="3068405"/>
                </a:lnTo>
                <a:lnTo>
                  <a:pt x="3244583" y="3040723"/>
                </a:lnTo>
                <a:lnTo>
                  <a:pt x="3279611" y="3012377"/>
                </a:lnTo>
                <a:lnTo>
                  <a:pt x="3314078" y="2983378"/>
                </a:lnTo>
                <a:lnTo>
                  <a:pt x="3347977" y="2953733"/>
                </a:lnTo>
                <a:lnTo>
                  <a:pt x="3381296" y="2923453"/>
                </a:lnTo>
                <a:lnTo>
                  <a:pt x="3414027" y="2892546"/>
                </a:lnTo>
                <a:lnTo>
                  <a:pt x="3446160" y="2861024"/>
                </a:lnTo>
                <a:lnTo>
                  <a:pt x="3477687" y="2828894"/>
                </a:lnTo>
                <a:lnTo>
                  <a:pt x="3508596" y="2796167"/>
                </a:lnTo>
                <a:lnTo>
                  <a:pt x="3538880" y="2762851"/>
                </a:lnTo>
                <a:lnTo>
                  <a:pt x="3568528" y="2728956"/>
                </a:lnTo>
                <a:lnTo>
                  <a:pt x="3597531" y="2694493"/>
                </a:lnTo>
                <a:lnTo>
                  <a:pt x="3625880" y="2659469"/>
                </a:lnTo>
                <a:lnTo>
                  <a:pt x="3653565" y="2623894"/>
                </a:lnTo>
                <a:lnTo>
                  <a:pt x="3680577" y="2587779"/>
                </a:lnTo>
                <a:lnTo>
                  <a:pt x="3706907" y="2551132"/>
                </a:lnTo>
                <a:lnTo>
                  <a:pt x="3732544" y="2513963"/>
                </a:lnTo>
                <a:lnTo>
                  <a:pt x="3757480" y="2476280"/>
                </a:lnTo>
                <a:lnTo>
                  <a:pt x="3781705" y="2438095"/>
                </a:lnTo>
                <a:lnTo>
                  <a:pt x="3805210" y="2399415"/>
                </a:lnTo>
                <a:lnTo>
                  <a:pt x="3827985" y="2360251"/>
                </a:lnTo>
                <a:lnTo>
                  <a:pt x="3850020" y="2320612"/>
                </a:lnTo>
                <a:lnTo>
                  <a:pt x="3871307" y="2280508"/>
                </a:lnTo>
                <a:lnTo>
                  <a:pt x="3891836" y="2239947"/>
                </a:lnTo>
                <a:lnTo>
                  <a:pt x="3911598" y="2198939"/>
                </a:lnTo>
                <a:lnTo>
                  <a:pt x="3930582" y="2157494"/>
                </a:lnTo>
                <a:lnTo>
                  <a:pt x="3948781" y="2115621"/>
                </a:lnTo>
                <a:lnTo>
                  <a:pt x="3966183" y="2073330"/>
                </a:lnTo>
                <a:lnTo>
                  <a:pt x="3982780" y="2030629"/>
                </a:lnTo>
                <a:lnTo>
                  <a:pt x="3998563" y="1987529"/>
                </a:lnTo>
                <a:lnTo>
                  <a:pt x="4013522" y="1944038"/>
                </a:lnTo>
                <a:lnTo>
                  <a:pt x="4027647" y="1900167"/>
                </a:lnTo>
                <a:lnTo>
                  <a:pt x="4040929" y="1855924"/>
                </a:lnTo>
                <a:lnTo>
                  <a:pt x="4053358" y="1811320"/>
                </a:lnTo>
                <a:lnTo>
                  <a:pt x="4064926" y="1766363"/>
                </a:lnTo>
                <a:lnTo>
                  <a:pt x="4075623" y="1721063"/>
                </a:lnTo>
                <a:lnTo>
                  <a:pt x="4085439" y="1675429"/>
                </a:lnTo>
                <a:lnTo>
                  <a:pt x="4094365" y="1629471"/>
                </a:lnTo>
                <a:lnTo>
                  <a:pt x="4102391" y="1583199"/>
                </a:lnTo>
                <a:lnTo>
                  <a:pt x="4109509" y="1536620"/>
                </a:lnTo>
                <a:lnTo>
                  <a:pt x="4115708" y="1489747"/>
                </a:lnTo>
                <a:lnTo>
                  <a:pt x="4120979" y="1442586"/>
                </a:lnTo>
                <a:lnTo>
                  <a:pt x="4125313" y="1395149"/>
                </a:lnTo>
                <a:lnTo>
                  <a:pt x="4128700" y="1347443"/>
                </a:lnTo>
                <a:lnTo>
                  <a:pt x="4131131" y="1299480"/>
                </a:lnTo>
                <a:lnTo>
                  <a:pt x="4132597" y="1251268"/>
                </a:lnTo>
                <a:lnTo>
                  <a:pt x="4133088" y="1202816"/>
                </a:lnTo>
                <a:lnTo>
                  <a:pt x="4132508" y="1150176"/>
                </a:lnTo>
                <a:lnTo>
                  <a:pt x="4130779" y="1097818"/>
                </a:lnTo>
                <a:lnTo>
                  <a:pt x="4127911" y="1045754"/>
                </a:lnTo>
                <a:lnTo>
                  <a:pt x="4123916" y="993995"/>
                </a:lnTo>
                <a:lnTo>
                  <a:pt x="4118807" y="942555"/>
                </a:lnTo>
                <a:lnTo>
                  <a:pt x="4112596" y="891446"/>
                </a:lnTo>
                <a:lnTo>
                  <a:pt x="4105295" y="840680"/>
                </a:lnTo>
                <a:lnTo>
                  <a:pt x="4096915" y="790269"/>
                </a:lnTo>
                <a:lnTo>
                  <a:pt x="4087469" y="740226"/>
                </a:lnTo>
                <a:lnTo>
                  <a:pt x="4076969" y="690563"/>
                </a:lnTo>
                <a:lnTo>
                  <a:pt x="4065427" y="641292"/>
                </a:lnTo>
                <a:lnTo>
                  <a:pt x="4052854" y="592425"/>
                </a:lnTo>
                <a:lnTo>
                  <a:pt x="4039264" y="543974"/>
                </a:lnTo>
                <a:lnTo>
                  <a:pt x="4024667" y="495953"/>
                </a:lnTo>
                <a:lnTo>
                  <a:pt x="4009076" y="448373"/>
                </a:lnTo>
                <a:lnTo>
                  <a:pt x="3992503" y="401247"/>
                </a:lnTo>
                <a:lnTo>
                  <a:pt x="3974960" y="354586"/>
                </a:lnTo>
                <a:lnTo>
                  <a:pt x="3956459" y="308403"/>
                </a:lnTo>
                <a:lnTo>
                  <a:pt x="3937012" y="262711"/>
                </a:lnTo>
                <a:lnTo>
                  <a:pt x="3916631" y="217521"/>
                </a:lnTo>
                <a:lnTo>
                  <a:pt x="3895328" y="172846"/>
                </a:lnTo>
                <a:lnTo>
                  <a:pt x="3873115" y="128698"/>
                </a:lnTo>
                <a:lnTo>
                  <a:pt x="3850004" y="85090"/>
                </a:lnTo>
                <a:lnTo>
                  <a:pt x="379831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467213" y="823341"/>
            <a:ext cx="268605" cy="104139"/>
          </a:xfrm>
          <a:custGeom>
            <a:avLst/>
            <a:gdLst/>
            <a:ahLst/>
            <a:cxnLst/>
            <a:rect l="l" t="t" r="r" b="b"/>
            <a:pathLst>
              <a:path w="268604" h="104140">
                <a:moveTo>
                  <a:pt x="72643" y="1778"/>
                </a:moveTo>
                <a:lnTo>
                  <a:pt x="0" y="1778"/>
                </a:lnTo>
                <a:lnTo>
                  <a:pt x="0" y="102108"/>
                </a:lnTo>
                <a:lnTo>
                  <a:pt x="74929" y="102108"/>
                </a:lnTo>
                <a:lnTo>
                  <a:pt x="74929" y="90297"/>
                </a:lnTo>
                <a:lnTo>
                  <a:pt x="13334" y="90297"/>
                </a:lnTo>
                <a:lnTo>
                  <a:pt x="13334" y="56134"/>
                </a:lnTo>
                <a:lnTo>
                  <a:pt x="68833" y="56134"/>
                </a:lnTo>
                <a:lnTo>
                  <a:pt x="68833" y="44323"/>
                </a:lnTo>
                <a:lnTo>
                  <a:pt x="13334" y="44323"/>
                </a:lnTo>
                <a:lnTo>
                  <a:pt x="13334" y="13588"/>
                </a:lnTo>
                <a:lnTo>
                  <a:pt x="72643" y="13588"/>
                </a:lnTo>
                <a:lnTo>
                  <a:pt x="72643" y="1778"/>
                </a:lnTo>
                <a:close/>
              </a:path>
              <a:path w="268604" h="104140">
                <a:moveTo>
                  <a:pt x="136270" y="0"/>
                </a:moveTo>
                <a:lnTo>
                  <a:pt x="127380" y="0"/>
                </a:lnTo>
                <a:lnTo>
                  <a:pt x="119252" y="2032"/>
                </a:lnTo>
                <a:lnTo>
                  <a:pt x="92275" y="29946"/>
                </a:lnTo>
                <a:lnTo>
                  <a:pt x="88900" y="51181"/>
                </a:lnTo>
                <a:lnTo>
                  <a:pt x="89233" y="58281"/>
                </a:lnTo>
                <a:lnTo>
                  <a:pt x="109727" y="97282"/>
                </a:lnTo>
                <a:lnTo>
                  <a:pt x="136016" y="103886"/>
                </a:lnTo>
                <a:lnTo>
                  <a:pt x="143593" y="103340"/>
                </a:lnTo>
                <a:lnTo>
                  <a:pt x="150526" y="101711"/>
                </a:lnTo>
                <a:lnTo>
                  <a:pt x="156841" y="99010"/>
                </a:lnTo>
                <a:lnTo>
                  <a:pt x="162559" y="95250"/>
                </a:lnTo>
                <a:lnTo>
                  <a:pt x="165493" y="92456"/>
                </a:lnTo>
                <a:lnTo>
                  <a:pt x="128904" y="92456"/>
                </a:lnTo>
                <a:lnTo>
                  <a:pt x="123189" y="90932"/>
                </a:lnTo>
                <a:lnTo>
                  <a:pt x="117982" y="87757"/>
                </a:lnTo>
                <a:lnTo>
                  <a:pt x="112648" y="84582"/>
                </a:lnTo>
                <a:lnTo>
                  <a:pt x="108838" y="79883"/>
                </a:lnTo>
                <a:lnTo>
                  <a:pt x="106298" y="73406"/>
                </a:lnTo>
                <a:lnTo>
                  <a:pt x="103885" y="67056"/>
                </a:lnTo>
                <a:lnTo>
                  <a:pt x="102615" y="59689"/>
                </a:lnTo>
                <a:lnTo>
                  <a:pt x="102615" y="44450"/>
                </a:lnTo>
                <a:lnTo>
                  <a:pt x="103631" y="38100"/>
                </a:lnTo>
                <a:lnTo>
                  <a:pt x="105790" y="31876"/>
                </a:lnTo>
                <a:lnTo>
                  <a:pt x="107822" y="25654"/>
                </a:lnTo>
                <a:lnTo>
                  <a:pt x="111505" y="20700"/>
                </a:lnTo>
                <a:lnTo>
                  <a:pt x="116776" y="16970"/>
                </a:lnTo>
                <a:lnTo>
                  <a:pt x="121792" y="13208"/>
                </a:lnTo>
                <a:lnTo>
                  <a:pt x="128269" y="11430"/>
                </a:lnTo>
                <a:lnTo>
                  <a:pt x="165705" y="11430"/>
                </a:lnTo>
                <a:lnTo>
                  <a:pt x="161543" y="7747"/>
                </a:lnTo>
                <a:lnTo>
                  <a:pt x="156166" y="4339"/>
                </a:lnTo>
                <a:lnTo>
                  <a:pt x="150145" y="1920"/>
                </a:lnTo>
                <a:lnTo>
                  <a:pt x="143506" y="478"/>
                </a:lnTo>
                <a:lnTo>
                  <a:pt x="136270" y="0"/>
                </a:lnTo>
                <a:close/>
              </a:path>
              <a:path w="268604" h="104140">
                <a:moveTo>
                  <a:pt x="164337" y="66929"/>
                </a:moveTo>
                <a:lnTo>
                  <a:pt x="162559" y="75437"/>
                </a:lnTo>
                <a:lnTo>
                  <a:pt x="159003" y="81787"/>
                </a:lnTo>
                <a:lnTo>
                  <a:pt x="148716" y="90297"/>
                </a:lnTo>
                <a:lnTo>
                  <a:pt x="142366" y="92456"/>
                </a:lnTo>
                <a:lnTo>
                  <a:pt x="165493" y="92456"/>
                </a:lnTo>
                <a:lnTo>
                  <a:pt x="167582" y="90465"/>
                </a:lnTo>
                <a:lnTo>
                  <a:pt x="171783" y="84693"/>
                </a:lnTo>
                <a:lnTo>
                  <a:pt x="175150" y="77944"/>
                </a:lnTo>
                <a:lnTo>
                  <a:pt x="177672" y="70231"/>
                </a:lnTo>
                <a:lnTo>
                  <a:pt x="164337" y="66929"/>
                </a:lnTo>
                <a:close/>
              </a:path>
              <a:path w="268604" h="104140">
                <a:moveTo>
                  <a:pt x="165705" y="11430"/>
                </a:moveTo>
                <a:lnTo>
                  <a:pt x="142747" y="11430"/>
                </a:lnTo>
                <a:lnTo>
                  <a:pt x="148335" y="13081"/>
                </a:lnTo>
                <a:lnTo>
                  <a:pt x="153508" y="17018"/>
                </a:lnTo>
                <a:lnTo>
                  <a:pt x="157098" y="19685"/>
                </a:lnTo>
                <a:lnTo>
                  <a:pt x="160527" y="25019"/>
                </a:lnTo>
                <a:lnTo>
                  <a:pt x="162813" y="32385"/>
                </a:lnTo>
                <a:lnTo>
                  <a:pt x="175894" y="29337"/>
                </a:lnTo>
                <a:lnTo>
                  <a:pt x="173491" y="22766"/>
                </a:lnTo>
                <a:lnTo>
                  <a:pt x="170291" y="16970"/>
                </a:lnTo>
                <a:lnTo>
                  <a:pt x="166304" y="11959"/>
                </a:lnTo>
                <a:lnTo>
                  <a:pt x="165705" y="11430"/>
                </a:lnTo>
                <a:close/>
              </a:path>
              <a:path w="268604" h="104140">
                <a:moveTo>
                  <a:pt x="266191" y="1778"/>
                </a:moveTo>
                <a:lnTo>
                  <a:pt x="193547" y="1778"/>
                </a:lnTo>
                <a:lnTo>
                  <a:pt x="193547" y="102108"/>
                </a:lnTo>
                <a:lnTo>
                  <a:pt x="268477" y="102108"/>
                </a:lnTo>
                <a:lnTo>
                  <a:pt x="268477" y="90297"/>
                </a:lnTo>
                <a:lnTo>
                  <a:pt x="206882" y="90297"/>
                </a:lnTo>
                <a:lnTo>
                  <a:pt x="206882" y="56134"/>
                </a:lnTo>
                <a:lnTo>
                  <a:pt x="262381" y="56134"/>
                </a:lnTo>
                <a:lnTo>
                  <a:pt x="262381" y="44323"/>
                </a:lnTo>
                <a:lnTo>
                  <a:pt x="206882" y="44323"/>
                </a:lnTo>
                <a:lnTo>
                  <a:pt x="206882" y="13588"/>
                </a:lnTo>
                <a:lnTo>
                  <a:pt x="266191" y="13588"/>
                </a:lnTo>
                <a:lnTo>
                  <a:pt x="266191" y="177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1000231" y="598931"/>
            <a:ext cx="611505" cy="548640"/>
          </a:xfrm>
          <a:custGeom>
            <a:avLst/>
            <a:gdLst/>
            <a:ahLst/>
            <a:cxnLst/>
            <a:rect l="l" t="t" r="r" b="b"/>
            <a:pathLst>
              <a:path w="611504" h="548640">
                <a:moveTo>
                  <a:pt x="305562" y="0"/>
                </a:moveTo>
                <a:lnTo>
                  <a:pt x="255991" y="3590"/>
                </a:lnTo>
                <a:lnTo>
                  <a:pt x="208970" y="13984"/>
                </a:lnTo>
                <a:lnTo>
                  <a:pt x="165127" y="30617"/>
                </a:lnTo>
                <a:lnTo>
                  <a:pt x="125089" y="52925"/>
                </a:lnTo>
                <a:lnTo>
                  <a:pt x="89487" y="80343"/>
                </a:lnTo>
                <a:lnTo>
                  <a:pt x="58948" y="112306"/>
                </a:lnTo>
                <a:lnTo>
                  <a:pt x="34101" y="148250"/>
                </a:lnTo>
                <a:lnTo>
                  <a:pt x="15575" y="187610"/>
                </a:lnTo>
                <a:lnTo>
                  <a:pt x="3998" y="229821"/>
                </a:lnTo>
                <a:lnTo>
                  <a:pt x="0" y="274319"/>
                </a:lnTo>
                <a:lnTo>
                  <a:pt x="3998" y="318818"/>
                </a:lnTo>
                <a:lnTo>
                  <a:pt x="15575" y="361029"/>
                </a:lnTo>
                <a:lnTo>
                  <a:pt x="34101" y="400389"/>
                </a:lnTo>
                <a:lnTo>
                  <a:pt x="58948" y="436333"/>
                </a:lnTo>
                <a:lnTo>
                  <a:pt x="89487" y="468296"/>
                </a:lnTo>
                <a:lnTo>
                  <a:pt x="125089" y="495714"/>
                </a:lnTo>
                <a:lnTo>
                  <a:pt x="165127" y="518022"/>
                </a:lnTo>
                <a:lnTo>
                  <a:pt x="208970" y="534655"/>
                </a:lnTo>
                <a:lnTo>
                  <a:pt x="255991" y="545049"/>
                </a:lnTo>
                <a:lnTo>
                  <a:pt x="305562" y="548639"/>
                </a:lnTo>
                <a:lnTo>
                  <a:pt x="355132" y="545049"/>
                </a:lnTo>
                <a:lnTo>
                  <a:pt x="402153" y="534655"/>
                </a:lnTo>
                <a:lnTo>
                  <a:pt x="445996" y="518022"/>
                </a:lnTo>
                <a:lnTo>
                  <a:pt x="486034" y="495714"/>
                </a:lnTo>
                <a:lnTo>
                  <a:pt x="521636" y="468296"/>
                </a:lnTo>
                <a:lnTo>
                  <a:pt x="552175" y="436333"/>
                </a:lnTo>
                <a:lnTo>
                  <a:pt x="577022" y="400389"/>
                </a:lnTo>
                <a:lnTo>
                  <a:pt x="595548" y="361029"/>
                </a:lnTo>
                <a:lnTo>
                  <a:pt x="607125" y="318818"/>
                </a:lnTo>
                <a:lnTo>
                  <a:pt x="611124" y="274319"/>
                </a:lnTo>
                <a:lnTo>
                  <a:pt x="607125" y="229821"/>
                </a:lnTo>
                <a:lnTo>
                  <a:pt x="595548" y="187610"/>
                </a:lnTo>
                <a:lnTo>
                  <a:pt x="577022" y="148250"/>
                </a:lnTo>
                <a:lnTo>
                  <a:pt x="552175" y="112306"/>
                </a:lnTo>
                <a:lnTo>
                  <a:pt x="521636" y="80343"/>
                </a:lnTo>
                <a:lnTo>
                  <a:pt x="486034" y="52925"/>
                </a:lnTo>
                <a:lnTo>
                  <a:pt x="445996" y="30617"/>
                </a:lnTo>
                <a:lnTo>
                  <a:pt x="402153" y="13984"/>
                </a:lnTo>
                <a:lnTo>
                  <a:pt x="355132" y="3590"/>
                </a:lnTo>
                <a:lnTo>
                  <a:pt x="305562" y="0"/>
                </a:lnTo>
                <a:close/>
              </a:path>
            </a:pathLst>
          </a:custGeom>
          <a:solidFill>
            <a:srgbClr val="6482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188445" y="742315"/>
            <a:ext cx="2387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6555105" cy="6858000"/>
            <a:chOff x="0" y="0"/>
            <a:chExt cx="655510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0" y="3842003"/>
              <a:ext cx="3321050" cy="3016250"/>
            </a:xfrm>
            <a:custGeom>
              <a:avLst/>
              <a:gdLst/>
              <a:ahLst/>
              <a:cxnLst/>
              <a:rect l="l" t="t" r="r" b="b"/>
              <a:pathLst>
                <a:path w="3321050" h="3016250">
                  <a:moveTo>
                    <a:pt x="1359662" y="0"/>
                  </a:moveTo>
                  <a:lnTo>
                    <a:pt x="1307169" y="689"/>
                  </a:lnTo>
                  <a:lnTo>
                    <a:pt x="1255017" y="2744"/>
                  </a:lnTo>
                  <a:lnTo>
                    <a:pt x="1203223" y="6150"/>
                  </a:lnTo>
                  <a:lnTo>
                    <a:pt x="1151805" y="10887"/>
                  </a:lnTo>
                  <a:lnTo>
                    <a:pt x="1100778" y="16940"/>
                  </a:lnTo>
                  <a:lnTo>
                    <a:pt x="1050160" y="24290"/>
                  </a:lnTo>
                  <a:lnTo>
                    <a:pt x="999969" y="32921"/>
                  </a:lnTo>
                  <a:lnTo>
                    <a:pt x="950222" y="42815"/>
                  </a:lnTo>
                  <a:lnTo>
                    <a:pt x="900935" y="53956"/>
                  </a:lnTo>
                  <a:lnTo>
                    <a:pt x="852127" y="66325"/>
                  </a:lnTo>
                  <a:lnTo>
                    <a:pt x="803813" y="79906"/>
                  </a:lnTo>
                  <a:lnTo>
                    <a:pt x="756012" y="94681"/>
                  </a:lnTo>
                  <a:lnTo>
                    <a:pt x="708740" y="110634"/>
                  </a:lnTo>
                  <a:lnTo>
                    <a:pt x="662014" y="127746"/>
                  </a:lnTo>
                  <a:lnTo>
                    <a:pt x="615853" y="146002"/>
                  </a:lnTo>
                  <a:lnTo>
                    <a:pt x="570272" y="165382"/>
                  </a:lnTo>
                  <a:lnTo>
                    <a:pt x="525289" y="185871"/>
                  </a:lnTo>
                  <a:lnTo>
                    <a:pt x="480922" y="207452"/>
                  </a:lnTo>
                  <a:lnTo>
                    <a:pt x="437187" y="230106"/>
                  </a:lnTo>
                  <a:lnTo>
                    <a:pt x="394101" y="253816"/>
                  </a:lnTo>
                  <a:lnTo>
                    <a:pt x="351682" y="278566"/>
                  </a:lnTo>
                  <a:lnTo>
                    <a:pt x="309947" y="304338"/>
                  </a:lnTo>
                  <a:lnTo>
                    <a:pt x="268913" y="331115"/>
                  </a:lnTo>
                  <a:lnTo>
                    <a:pt x="228597" y="358880"/>
                  </a:lnTo>
                  <a:lnTo>
                    <a:pt x="189017" y="387615"/>
                  </a:lnTo>
                  <a:lnTo>
                    <a:pt x="150189" y="417304"/>
                  </a:lnTo>
                  <a:lnTo>
                    <a:pt x="112130" y="447929"/>
                  </a:lnTo>
                  <a:lnTo>
                    <a:pt x="0" y="549783"/>
                  </a:lnTo>
                  <a:lnTo>
                    <a:pt x="0" y="3015996"/>
                  </a:lnTo>
                  <a:lnTo>
                    <a:pt x="3011551" y="3015996"/>
                  </a:lnTo>
                  <a:lnTo>
                    <a:pt x="3084068" y="2896478"/>
                  </a:lnTo>
                  <a:lnTo>
                    <a:pt x="3107365" y="2852261"/>
                  </a:lnTo>
                  <a:lnTo>
                    <a:pt x="3129559" y="2807386"/>
                  </a:lnTo>
                  <a:lnTo>
                    <a:pt x="3150632" y="2761874"/>
                  </a:lnTo>
                  <a:lnTo>
                    <a:pt x="3170567" y="2715741"/>
                  </a:lnTo>
                  <a:lnTo>
                    <a:pt x="3189346" y="2669005"/>
                  </a:lnTo>
                  <a:lnTo>
                    <a:pt x="3206950" y="2621685"/>
                  </a:lnTo>
                  <a:lnTo>
                    <a:pt x="3223362" y="2573798"/>
                  </a:lnTo>
                  <a:lnTo>
                    <a:pt x="3238563" y="2525363"/>
                  </a:lnTo>
                  <a:lnTo>
                    <a:pt x="3252537" y="2476397"/>
                  </a:lnTo>
                  <a:lnTo>
                    <a:pt x="3265265" y="2426918"/>
                  </a:lnTo>
                  <a:lnTo>
                    <a:pt x="3276728" y="2376945"/>
                  </a:lnTo>
                  <a:lnTo>
                    <a:pt x="3286911" y="2326495"/>
                  </a:lnTo>
                  <a:lnTo>
                    <a:pt x="3295793" y="2275585"/>
                  </a:lnTo>
                  <a:lnTo>
                    <a:pt x="3303358" y="2224236"/>
                  </a:lnTo>
                  <a:lnTo>
                    <a:pt x="3309588" y="2172463"/>
                  </a:lnTo>
                  <a:lnTo>
                    <a:pt x="3314464" y="2120285"/>
                  </a:lnTo>
                  <a:lnTo>
                    <a:pt x="3317970" y="2067720"/>
                  </a:lnTo>
                  <a:lnTo>
                    <a:pt x="3320086" y="2014787"/>
                  </a:lnTo>
                  <a:lnTo>
                    <a:pt x="3320796" y="1961502"/>
                  </a:lnTo>
                  <a:lnTo>
                    <a:pt x="3320211" y="1913135"/>
                  </a:lnTo>
                  <a:lnTo>
                    <a:pt x="3318466" y="1865056"/>
                  </a:lnTo>
                  <a:lnTo>
                    <a:pt x="3315575" y="1817278"/>
                  </a:lnTo>
                  <a:lnTo>
                    <a:pt x="3311550" y="1769815"/>
                  </a:lnTo>
                  <a:lnTo>
                    <a:pt x="3306405" y="1722679"/>
                  </a:lnTo>
                  <a:lnTo>
                    <a:pt x="3300153" y="1675884"/>
                  </a:lnTo>
                  <a:lnTo>
                    <a:pt x="3292809" y="1629445"/>
                  </a:lnTo>
                  <a:lnTo>
                    <a:pt x="3284385" y="1583373"/>
                  </a:lnTo>
                  <a:lnTo>
                    <a:pt x="3274895" y="1537683"/>
                  </a:lnTo>
                  <a:lnTo>
                    <a:pt x="3264351" y="1492388"/>
                  </a:lnTo>
                  <a:lnTo>
                    <a:pt x="3252769" y="1447501"/>
                  </a:lnTo>
                  <a:lnTo>
                    <a:pt x="3240161" y="1403036"/>
                  </a:lnTo>
                  <a:lnTo>
                    <a:pt x="3226540" y="1359006"/>
                  </a:lnTo>
                  <a:lnTo>
                    <a:pt x="3211920" y="1315425"/>
                  </a:lnTo>
                  <a:lnTo>
                    <a:pt x="3196314" y="1272307"/>
                  </a:lnTo>
                  <a:lnTo>
                    <a:pt x="3179736" y="1229663"/>
                  </a:lnTo>
                  <a:lnTo>
                    <a:pt x="3162200" y="1187509"/>
                  </a:lnTo>
                  <a:lnTo>
                    <a:pt x="3143718" y="1145857"/>
                  </a:lnTo>
                  <a:lnTo>
                    <a:pt x="3124304" y="1104721"/>
                  </a:lnTo>
                  <a:lnTo>
                    <a:pt x="3103971" y="1064114"/>
                  </a:lnTo>
                  <a:lnTo>
                    <a:pt x="3082734" y="1024050"/>
                  </a:lnTo>
                  <a:lnTo>
                    <a:pt x="3060605" y="984542"/>
                  </a:lnTo>
                  <a:lnTo>
                    <a:pt x="3037597" y="945604"/>
                  </a:lnTo>
                  <a:lnTo>
                    <a:pt x="3013725" y="907248"/>
                  </a:lnTo>
                  <a:lnTo>
                    <a:pt x="2989001" y="869489"/>
                  </a:lnTo>
                  <a:lnTo>
                    <a:pt x="2963440" y="832340"/>
                  </a:lnTo>
                  <a:lnTo>
                    <a:pt x="2937054" y="795814"/>
                  </a:lnTo>
                  <a:lnTo>
                    <a:pt x="2909857" y="759925"/>
                  </a:lnTo>
                  <a:lnTo>
                    <a:pt x="2881862" y="724685"/>
                  </a:lnTo>
                  <a:lnTo>
                    <a:pt x="2853083" y="690110"/>
                  </a:lnTo>
                  <a:lnTo>
                    <a:pt x="2823533" y="656211"/>
                  </a:lnTo>
                  <a:lnTo>
                    <a:pt x="2793226" y="623003"/>
                  </a:lnTo>
                  <a:lnTo>
                    <a:pt x="2762175" y="590498"/>
                  </a:lnTo>
                  <a:lnTo>
                    <a:pt x="2730393" y="558711"/>
                  </a:lnTo>
                  <a:lnTo>
                    <a:pt x="2697894" y="527655"/>
                  </a:lnTo>
                  <a:lnTo>
                    <a:pt x="2664692" y="497342"/>
                  </a:lnTo>
                  <a:lnTo>
                    <a:pt x="2630799" y="467787"/>
                  </a:lnTo>
                  <a:lnTo>
                    <a:pt x="2596230" y="439003"/>
                  </a:lnTo>
                  <a:lnTo>
                    <a:pt x="2560997" y="411004"/>
                  </a:lnTo>
                  <a:lnTo>
                    <a:pt x="2525114" y="383802"/>
                  </a:lnTo>
                  <a:lnTo>
                    <a:pt x="2488595" y="357412"/>
                  </a:lnTo>
                  <a:lnTo>
                    <a:pt x="2451452" y="331846"/>
                  </a:lnTo>
                  <a:lnTo>
                    <a:pt x="2413700" y="307118"/>
                  </a:lnTo>
                  <a:lnTo>
                    <a:pt x="2375352" y="283242"/>
                  </a:lnTo>
                  <a:lnTo>
                    <a:pt x="2336421" y="260231"/>
                  </a:lnTo>
                  <a:lnTo>
                    <a:pt x="2296920" y="238098"/>
                  </a:lnTo>
                  <a:lnTo>
                    <a:pt x="2256864" y="216857"/>
                  </a:lnTo>
                  <a:lnTo>
                    <a:pt x="2216265" y="196522"/>
                  </a:lnTo>
                  <a:lnTo>
                    <a:pt x="2175137" y="177104"/>
                  </a:lnTo>
                  <a:lnTo>
                    <a:pt x="2133493" y="158620"/>
                  </a:lnTo>
                  <a:lnTo>
                    <a:pt x="2091347" y="141080"/>
                  </a:lnTo>
                  <a:lnTo>
                    <a:pt x="2048712" y="124500"/>
                  </a:lnTo>
                  <a:lnTo>
                    <a:pt x="2005602" y="108892"/>
                  </a:lnTo>
                  <a:lnTo>
                    <a:pt x="1962029" y="94269"/>
                  </a:lnTo>
                  <a:lnTo>
                    <a:pt x="1918009" y="80646"/>
                  </a:lnTo>
                  <a:lnTo>
                    <a:pt x="1873553" y="68036"/>
                  </a:lnTo>
                  <a:lnTo>
                    <a:pt x="1828675" y="56452"/>
                  </a:lnTo>
                  <a:lnTo>
                    <a:pt x="1783389" y="45907"/>
                  </a:lnTo>
                  <a:lnTo>
                    <a:pt x="1737709" y="36416"/>
                  </a:lnTo>
                  <a:lnTo>
                    <a:pt x="1691647" y="27990"/>
                  </a:lnTo>
                  <a:lnTo>
                    <a:pt x="1645217" y="20645"/>
                  </a:lnTo>
                  <a:lnTo>
                    <a:pt x="1598432" y="14392"/>
                  </a:lnTo>
                  <a:lnTo>
                    <a:pt x="1551307" y="9247"/>
                  </a:lnTo>
                  <a:lnTo>
                    <a:pt x="1503853" y="5221"/>
                  </a:lnTo>
                  <a:lnTo>
                    <a:pt x="1456086" y="2329"/>
                  </a:lnTo>
                  <a:lnTo>
                    <a:pt x="1408017" y="584"/>
                  </a:lnTo>
                  <a:lnTo>
                    <a:pt x="135966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4006596"/>
              <a:ext cx="3154680" cy="2851785"/>
            </a:xfrm>
            <a:custGeom>
              <a:avLst/>
              <a:gdLst/>
              <a:ahLst/>
              <a:cxnLst/>
              <a:rect l="l" t="t" r="r" b="b"/>
              <a:pathLst>
                <a:path w="3154680" h="2851784">
                  <a:moveTo>
                    <a:pt x="1358519" y="0"/>
                  </a:moveTo>
                  <a:lnTo>
                    <a:pt x="1305567" y="766"/>
                  </a:lnTo>
                  <a:lnTo>
                    <a:pt x="1252995" y="3050"/>
                  </a:lnTo>
                  <a:lnTo>
                    <a:pt x="1200825" y="6833"/>
                  </a:lnTo>
                  <a:lnTo>
                    <a:pt x="1149077" y="12091"/>
                  </a:lnTo>
                  <a:lnTo>
                    <a:pt x="1097771" y="18804"/>
                  </a:lnTo>
                  <a:lnTo>
                    <a:pt x="1046931" y="26952"/>
                  </a:lnTo>
                  <a:lnTo>
                    <a:pt x="996575" y="36512"/>
                  </a:lnTo>
                  <a:lnTo>
                    <a:pt x="946726" y="47464"/>
                  </a:lnTo>
                  <a:lnTo>
                    <a:pt x="897405" y="59787"/>
                  </a:lnTo>
                  <a:lnTo>
                    <a:pt x="848632" y="73460"/>
                  </a:lnTo>
                  <a:lnTo>
                    <a:pt x="800428" y="88461"/>
                  </a:lnTo>
                  <a:lnTo>
                    <a:pt x="752816" y="104769"/>
                  </a:lnTo>
                  <a:lnTo>
                    <a:pt x="705815" y="122364"/>
                  </a:lnTo>
                  <a:lnTo>
                    <a:pt x="659447" y="141224"/>
                  </a:lnTo>
                  <a:lnTo>
                    <a:pt x="613732" y="161327"/>
                  </a:lnTo>
                  <a:lnTo>
                    <a:pt x="568693" y="182654"/>
                  </a:lnTo>
                  <a:lnTo>
                    <a:pt x="524350" y="205183"/>
                  </a:lnTo>
                  <a:lnTo>
                    <a:pt x="480724" y="228893"/>
                  </a:lnTo>
                  <a:lnTo>
                    <a:pt x="437836" y="253762"/>
                  </a:lnTo>
                  <a:lnTo>
                    <a:pt x="395708" y="279770"/>
                  </a:lnTo>
                  <a:lnTo>
                    <a:pt x="354359" y="306895"/>
                  </a:lnTo>
                  <a:lnTo>
                    <a:pt x="313812" y="335117"/>
                  </a:lnTo>
                  <a:lnTo>
                    <a:pt x="274088" y="364413"/>
                  </a:lnTo>
                  <a:lnTo>
                    <a:pt x="235207" y="394764"/>
                  </a:lnTo>
                  <a:lnTo>
                    <a:pt x="197191" y="426148"/>
                  </a:lnTo>
                  <a:lnTo>
                    <a:pt x="160060" y="458544"/>
                  </a:lnTo>
                  <a:lnTo>
                    <a:pt x="123836" y="491931"/>
                  </a:lnTo>
                  <a:lnTo>
                    <a:pt x="88540" y="526287"/>
                  </a:lnTo>
                  <a:lnTo>
                    <a:pt x="0" y="623696"/>
                  </a:lnTo>
                  <a:lnTo>
                    <a:pt x="0" y="2851404"/>
                  </a:lnTo>
                  <a:lnTo>
                    <a:pt x="2810510" y="2851404"/>
                  </a:lnTo>
                  <a:lnTo>
                    <a:pt x="2847975" y="2801311"/>
                  </a:lnTo>
                  <a:lnTo>
                    <a:pt x="2875090" y="2759947"/>
                  </a:lnTo>
                  <a:lnTo>
                    <a:pt x="2901088" y="2717803"/>
                  </a:lnTo>
                  <a:lnTo>
                    <a:pt x="2925946" y="2674899"/>
                  </a:lnTo>
                  <a:lnTo>
                    <a:pt x="2949644" y="2631257"/>
                  </a:lnTo>
                  <a:lnTo>
                    <a:pt x="2972162" y="2586897"/>
                  </a:lnTo>
                  <a:lnTo>
                    <a:pt x="2993477" y="2541841"/>
                  </a:lnTo>
                  <a:lnTo>
                    <a:pt x="3013568" y="2496109"/>
                  </a:lnTo>
                  <a:lnTo>
                    <a:pt x="3032416" y="2449722"/>
                  </a:lnTo>
                  <a:lnTo>
                    <a:pt x="3049999" y="2402703"/>
                  </a:lnTo>
                  <a:lnTo>
                    <a:pt x="3066296" y="2355071"/>
                  </a:lnTo>
                  <a:lnTo>
                    <a:pt x="3081285" y="2306847"/>
                  </a:lnTo>
                  <a:lnTo>
                    <a:pt x="3094947" y="2258054"/>
                  </a:lnTo>
                  <a:lnTo>
                    <a:pt x="3107260" y="2208712"/>
                  </a:lnTo>
                  <a:lnTo>
                    <a:pt x="3118202" y="2158841"/>
                  </a:lnTo>
                  <a:lnTo>
                    <a:pt x="3127754" y="2108464"/>
                  </a:lnTo>
                  <a:lnTo>
                    <a:pt x="3135894" y="2057601"/>
                  </a:lnTo>
                  <a:lnTo>
                    <a:pt x="3142601" y="2006272"/>
                  </a:lnTo>
                  <a:lnTo>
                    <a:pt x="3147854" y="1954500"/>
                  </a:lnTo>
                  <a:lnTo>
                    <a:pt x="3151632" y="1902306"/>
                  </a:lnTo>
                  <a:lnTo>
                    <a:pt x="3153914" y="1849709"/>
                  </a:lnTo>
                  <a:lnTo>
                    <a:pt x="3154680" y="1796732"/>
                  </a:lnTo>
                  <a:lnTo>
                    <a:pt x="3154034" y="1748084"/>
                  </a:lnTo>
                  <a:lnTo>
                    <a:pt x="3152108" y="1699755"/>
                  </a:lnTo>
                  <a:lnTo>
                    <a:pt x="3148918" y="1651762"/>
                  </a:lnTo>
                  <a:lnTo>
                    <a:pt x="3144480" y="1604120"/>
                  </a:lnTo>
                  <a:lnTo>
                    <a:pt x="3138810" y="1556847"/>
                  </a:lnTo>
                  <a:lnTo>
                    <a:pt x="3131926" y="1509958"/>
                  </a:lnTo>
                  <a:lnTo>
                    <a:pt x="3123842" y="1463470"/>
                  </a:lnTo>
                  <a:lnTo>
                    <a:pt x="3114576" y="1417399"/>
                  </a:lnTo>
                  <a:lnTo>
                    <a:pt x="3104143" y="1371762"/>
                  </a:lnTo>
                  <a:lnTo>
                    <a:pt x="3092560" y="1326574"/>
                  </a:lnTo>
                  <a:lnTo>
                    <a:pt x="3079844" y="1281851"/>
                  </a:lnTo>
                  <a:lnTo>
                    <a:pt x="3066010" y="1237612"/>
                  </a:lnTo>
                  <a:lnTo>
                    <a:pt x="3051075" y="1193870"/>
                  </a:lnTo>
                  <a:lnTo>
                    <a:pt x="3035055" y="1150644"/>
                  </a:lnTo>
                  <a:lnTo>
                    <a:pt x="3017966" y="1107949"/>
                  </a:lnTo>
                  <a:lnTo>
                    <a:pt x="2999825" y="1065801"/>
                  </a:lnTo>
                  <a:lnTo>
                    <a:pt x="2980648" y="1024217"/>
                  </a:lnTo>
                  <a:lnTo>
                    <a:pt x="2960452" y="983213"/>
                  </a:lnTo>
                  <a:lnTo>
                    <a:pt x="2939251" y="942805"/>
                  </a:lnTo>
                  <a:lnTo>
                    <a:pt x="2917064" y="903010"/>
                  </a:lnTo>
                  <a:lnTo>
                    <a:pt x="2893906" y="863844"/>
                  </a:lnTo>
                  <a:lnTo>
                    <a:pt x="2869793" y="825323"/>
                  </a:lnTo>
                  <a:lnTo>
                    <a:pt x="2844743" y="787463"/>
                  </a:lnTo>
                  <a:lnTo>
                    <a:pt x="2818770" y="750282"/>
                  </a:lnTo>
                  <a:lnTo>
                    <a:pt x="2791891" y="713794"/>
                  </a:lnTo>
                  <a:lnTo>
                    <a:pt x="2764123" y="678017"/>
                  </a:lnTo>
                  <a:lnTo>
                    <a:pt x="2735482" y="642966"/>
                  </a:lnTo>
                  <a:lnTo>
                    <a:pt x="2705984" y="608659"/>
                  </a:lnTo>
                  <a:lnTo>
                    <a:pt x="2675646" y="575111"/>
                  </a:lnTo>
                  <a:lnTo>
                    <a:pt x="2644483" y="542338"/>
                  </a:lnTo>
                  <a:lnTo>
                    <a:pt x="2612513" y="510357"/>
                  </a:lnTo>
                  <a:lnTo>
                    <a:pt x="2579750" y="479185"/>
                  </a:lnTo>
                  <a:lnTo>
                    <a:pt x="2546213" y="448837"/>
                  </a:lnTo>
                  <a:lnTo>
                    <a:pt x="2511916" y="419330"/>
                  </a:lnTo>
                  <a:lnTo>
                    <a:pt x="2476877" y="390680"/>
                  </a:lnTo>
                  <a:lnTo>
                    <a:pt x="2441111" y="362903"/>
                  </a:lnTo>
                  <a:lnTo>
                    <a:pt x="2404635" y="336016"/>
                  </a:lnTo>
                  <a:lnTo>
                    <a:pt x="2367465" y="310035"/>
                  </a:lnTo>
                  <a:lnTo>
                    <a:pt x="2329618" y="284976"/>
                  </a:lnTo>
                  <a:lnTo>
                    <a:pt x="2291109" y="260855"/>
                  </a:lnTo>
                  <a:lnTo>
                    <a:pt x="2251956" y="237690"/>
                  </a:lnTo>
                  <a:lnTo>
                    <a:pt x="2212173" y="215496"/>
                  </a:lnTo>
                  <a:lnTo>
                    <a:pt x="2171778" y="194289"/>
                  </a:lnTo>
                  <a:lnTo>
                    <a:pt x="2130787" y="174086"/>
                  </a:lnTo>
                  <a:lnTo>
                    <a:pt x="2089216" y="154903"/>
                  </a:lnTo>
                  <a:lnTo>
                    <a:pt x="2047082" y="136756"/>
                  </a:lnTo>
                  <a:lnTo>
                    <a:pt x="2004400" y="119662"/>
                  </a:lnTo>
                  <a:lnTo>
                    <a:pt x="1961188" y="103637"/>
                  </a:lnTo>
                  <a:lnTo>
                    <a:pt x="1917460" y="88697"/>
                  </a:lnTo>
                  <a:lnTo>
                    <a:pt x="1873235" y="74859"/>
                  </a:lnTo>
                  <a:lnTo>
                    <a:pt x="1828527" y="62138"/>
                  </a:lnTo>
                  <a:lnTo>
                    <a:pt x="1783353" y="50552"/>
                  </a:lnTo>
                  <a:lnTo>
                    <a:pt x="1737730" y="40116"/>
                  </a:lnTo>
                  <a:lnTo>
                    <a:pt x="1691674" y="30847"/>
                  </a:lnTo>
                  <a:lnTo>
                    <a:pt x="1645201" y="22761"/>
                  </a:lnTo>
                  <a:lnTo>
                    <a:pt x="1598327" y="15874"/>
                  </a:lnTo>
                  <a:lnTo>
                    <a:pt x="1551069" y="10202"/>
                  </a:lnTo>
                  <a:lnTo>
                    <a:pt x="1503442" y="5763"/>
                  </a:lnTo>
                  <a:lnTo>
                    <a:pt x="1455465" y="2572"/>
                  </a:lnTo>
                  <a:lnTo>
                    <a:pt x="1407151" y="645"/>
                  </a:lnTo>
                  <a:lnTo>
                    <a:pt x="1358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36620" y="2496311"/>
              <a:ext cx="3118485" cy="3118485"/>
            </a:xfrm>
            <a:custGeom>
              <a:avLst/>
              <a:gdLst/>
              <a:ahLst/>
              <a:cxnLst/>
              <a:rect l="l" t="t" r="r" b="b"/>
              <a:pathLst>
                <a:path w="3118484" h="3118485">
                  <a:moveTo>
                    <a:pt x="1559052" y="0"/>
                  </a:moveTo>
                  <a:lnTo>
                    <a:pt x="1510490" y="741"/>
                  </a:lnTo>
                  <a:lnTo>
                    <a:pt x="1462298" y="2953"/>
                  </a:lnTo>
                  <a:lnTo>
                    <a:pt x="1414498" y="6612"/>
                  </a:lnTo>
                  <a:lnTo>
                    <a:pt x="1367111" y="11697"/>
                  </a:lnTo>
                  <a:lnTo>
                    <a:pt x="1320158" y="18187"/>
                  </a:lnTo>
                  <a:lnTo>
                    <a:pt x="1273662" y="26060"/>
                  </a:lnTo>
                  <a:lnTo>
                    <a:pt x="1227643" y="35294"/>
                  </a:lnTo>
                  <a:lnTo>
                    <a:pt x="1182123" y="45869"/>
                  </a:lnTo>
                  <a:lnTo>
                    <a:pt x="1137124" y="57762"/>
                  </a:lnTo>
                  <a:lnTo>
                    <a:pt x="1092668" y="70952"/>
                  </a:lnTo>
                  <a:lnTo>
                    <a:pt x="1048775" y="85417"/>
                  </a:lnTo>
                  <a:lnTo>
                    <a:pt x="1005468" y="101136"/>
                  </a:lnTo>
                  <a:lnTo>
                    <a:pt x="962768" y="118087"/>
                  </a:lnTo>
                  <a:lnTo>
                    <a:pt x="920696" y="136249"/>
                  </a:lnTo>
                  <a:lnTo>
                    <a:pt x="879274" y="155600"/>
                  </a:lnTo>
                  <a:lnTo>
                    <a:pt x="838525" y="176118"/>
                  </a:lnTo>
                  <a:lnTo>
                    <a:pt x="798468" y="197783"/>
                  </a:lnTo>
                  <a:lnTo>
                    <a:pt x="759126" y="220571"/>
                  </a:lnTo>
                  <a:lnTo>
                    <a:pt x="720521" y="244463"/>
                  </a:lnTo>
                  <a:lnTo>
                    <a:pt x="682673" y="269436"/>
                  </a:lnTo>
                  <a:lnTo>
                    <a:pt x="645605" y="295469"/>
                  </a:lnTo>
                  <a:lnTo>
                    <a:pt x="609338" y="322540"/>
                  </a:lnTo>
                  <a:lnTo>
                    <a:pt x="573894" y="350627"/>
                  </a:lnTo>
                  <a:lnTo>
                    <a:pt x="539294" y="379710"/>
                  </a:lnTo>
                  <a:lnTo>
                    <a:pt x="505559" y="409766"/>
                  </a:lnTo>
                  <a:lnTo>
                    <a:pt x="472712" y="440774"/>
                  </a:lnTo>
                  <a:lnTo>
                    <a:pt x="440774" y="472712"/>
                  </a:lnTo>
                  <a:lnTo>
                    <a:pt x="409766" y="505559"/>
                  </a:lnTo>
                  <a:lnTo>
                    <a:pt x="379710" y="539294"/>
                  </a:lnTo>
                  <a:lnTo>
                    <a:pt x="350627" y="573894"/>
                  </a:lnTo>
                  <a:lnTo>
                    <a:pt x="322540" y="609338"/>
                  </a:lnTo>
                  <a:lnTo>
                    <a:pt x="295469" y="645605"/>
                  </a:lnTo>
                  <a:lnTo>
                    <a:pt x="269436" y="682673"/>
                  </a:lnTo>
                  <a:lnTo>
                    <a:pt x="244463" y="720521"/>
                  </a:lnTo>
                  <a:lnTo>
                    <a:pt x="220571" y="759126"/>
                  </a:lnTo>
                  <a:lnTo>
                    <a:pt x="197783" y="798468"/>
                  </a:lnTo>
                  <a:lnTo>
                    <a:pt x="176118" y="838525"/>
                  </a:lnTo>
                  <a:lnTo>
                    <a:pt x="155600" y="879274"/>
                  </a:lnTo>
                  <a:lnTo>
                    <a:pt x="136249" y="920696"/>
                  </a:lnTo>
                  <a:lnTo>
                    <a:pt x="118087" y="962768"/>
                  </a:lnTo>
                  <a:lnTo>
                    <a:pt x="101136" y="1005468"/>
                  </a:lnTo>
                  <a:lnTo>
                    <a:pt x="85417" y="1048775"/>
                  </a:lnTo>
                  <a:lnTo>
                    <a:pt x="70952" y="1092668"/>
                  </a:lnTo>
                  <a:lnTo>
                    <a:pt x="57762" y="1137124"/>
                  </a:lnTo>
                  <a:lnTo>
                    <a:pt x="45869" y="1182123"/>
                  </a:lnTo>
                  <a:lnTo>
                    <a:pt x="35294" y="1227643"/>
                  </a:lnTo>
                  <a:lnTo>
                    <a:pt x="26060" y="1273662"/>
                  </a:lnTo>
                  <a:lnTo>
                    <a:pt x="18187" y="1320158"/>
                  </a:lnTo>
                  <a:lnTo>
                    <a:pt x="11697" y="1367111"/>
                  </a:lnTo>
                  <a:lnTo>
                    <a:pt x="6612" y="1414498"/>
                  </a:lnTo>
                  <a:lnTo>
                    <a:pt x="2953" y="1462298"/>
                  </a:lnTo>
                  <a:lnTo>
                    <a:pt x="741" y="1510490"/>
                  </a:lnTo>
                  <a:lnTo>
                    <a:pt x="0" y="1559052"/>
                  </a:lnTo>
                  <a:lnTo>
                    <a:pt x="741" y="1607613"/>
                  </a:lnTo>
                  <a:lnTo>
                    <a:pt x="2953" y="1655805"/>
                  </a:lnTo>
                  <a:lnTo>
                    <a:pt x="6612" y="1703605"/>
                  </a:lnTo>
                  <a:lnTo>
                    <a:pt x="11697" y="1750992"/>
                  </a:lnTo>
                  <a:lnTo>
                    <a:pt x="18187" y="1797945"/>
                  </a:lnTo>
                  <a:lnTo>
                    <a:pt x="26060" y="1844441"/>
                  </a:lnTo>
                  <a:lnTo>
                    <a:pt x="35294" y="1890460"/>
                  </a:lnTo>
                  <a:lnTo>
                    <a:pt x="45869" y="1935980"/>
                  </a:lnTo>
                  <a:lnTo>
                    <a:pt x="57762" y="1980979"/>
                  </a:lnTo>
                  <a:lnTo>
                    <a:pt x="70952" y="2025435"/>
                  </a:lnTo>
                  <a:lnTo>
                    <a:pt x="85417" y="2069328"/>
                  </a:lnTo>
                  <a:lnTo>
                    <a:pt x="101136" y="2112635"/>
                  </a:lnTo>
                  <a:lnTo>
                    <a:pt x="118087" y="2155335"/>
                  </a:lnTo>
                  <a:lnTo>
                    <a:pt x="136249" y="2197407"/>
                  </a:lnTo>
                  <a:lnTo>
                    <a:pt x="155600" y="2238829"/>
                  </a:lnTo>
                  <a:lnTo>
                    <a:pt x="176118" y="2279578"/>
                  </a:lnTo>
                  <a:lnTo>
                    <a:pt x="197783" y="2319635"/>
                  </a:lnTo>
                  <a:lnTo>
                    <a:pt x="220571" y="2358977"/>
                  </a:lnTo>
                  <a:lnTo>
                    <a:pt x="244463" y="2397582"/>
                  </a:lnTo>
                  <a:lnTo>
                    <a:pt x="269436" y="2435430"/>
                  </a:lnTo>
                  <a:lnTo>
                    <a:pt x="295469" y="2472498"/>
                  </a:lnTo>
                  <a:lnTo>
                    <a:pt x="322540" y="2508765"/>
                  </a:lnTo>
                  <a:lnTo>
                    <a:pt x="350627" y="2544209"/>
                  </a:lnTo>
                  <a:lnTo>
                    <a:pt x="379710" y="2578809"/>
                  </a:lnTo>
                  <a:lnTo>
                    <a:pt x="409766" y="2612544"/>
                  </a:lnTo>
                  <a:lnTo>
                    <a:pt x="440774" y="2645391"/>
                  </a:lnTo>
                  <a:lnTo>
                    <a:pt x="472712" y="2677329"/>
                  </a:lnTo>
                  <a:lnTo>
                    <a:pt x="505559" y="2708337"/>
                  </a:lnTo>
                  <a:lnTo>
                    <a:pt x="539294" y="2738393"/>
                  </a:lnTo>
                  <a:lnTo>
                    <a:pt x="573894" y="2767476"/>
                  </a:lnTo>
                  <a:lnTo>
                    <a:pt x="609338" y="2795563"/>
                  </a:lnTo>
                  <a:lnTo>
                    <a:pt x="645605" y="2822634"/>
                  </a:lnTo>
                  <a:lnTo>
                    <a:pt x="682673" y="2848667"/>
                  </a:lnTo>
                  <a:lnTo>
                    <a:pt x="720521" y="2873640"/>
                  </a:lnTo>
                  <a:lnTo>
                    <a:pt x="759126" y="2897532"/>
                  </a:lnTo>
                  <a:lnTo>
                    <a:pt x="798468" y="2920320"/>
                  </a:lnTo>
                  <a:lnTo>
                    <a:pt x="838525" y="2941985"/>
                  </a:lnTo>
                  <a:lnTo>
                    <a:pt x="879274" y="2962503"/>
                  </a:lnTo>
                  <a:lnTo>
                    <a:pt x="920696" y="2981854"/>
                  </a:lnTo>
                  <a:lnTo>
                    <a:pt x="962768" y="3000016"/>
                  </a:lnTo>
                  <a:lnTo>
                    <a:pt x="1005468" y="3016967"/>
                  </a:lnTo>
                  <a:lnTo>
                    <a:pt x="1048775" y="3032686"/>
                  </a:lnTo>
                  <a:lnTo>
                    <a:pt x="1092668" y="3047151"/>
                  </a:lnTo>
                  <a:lnTo>
                    <a:pt x="1137124" y="3060341"/>
                  </a:lnTo>
                  <a:lnTo>
                    <a:pt x="1182123" y="3072234"/>
                  </a:lnTo>
                  <a:lnTo>
                    <a:pt x="1227643" y="3082809"/>
                  </a:lnTo>
                  <a:lnTo>
                    <a:pt x="1273662" y="3092043"/>
                  </a:lnTo>
                  <a:lnTo>
                    <a:pt x="1320158" y="3099916"/>
                  </a:lnTo>
                  <a:lnTo>
                    <a:pt x="1367111" y="3106406"/>
                  </a:lnTo>
                  <a:lnTo>
                    <a:pt x="1414498" y="3111491"/>
                  </a:lnTo>
                  <a:lnTo>
                    <a:pt x="1462298" y="3115150"/>
                  </a:lnTo>
                  <a:lnTo>
                    <a:pt x="1510490" y="3117362"/>
                  </a:lnTo>
                  <a:lnTo>
                    <a:pt x="1559052" y="3118104"/>
                  </a:lnTo>
                  <a:lnTo>
                    <a:pt x="1607613" y="3117362"/>
                  </a:lnTo>
                  <a:lnTo>
                    <a:pt x="1655805" y="3115150"/>
                  </a:lnTo>
                  <a:lnTo>
                    <a:pt x="1703605" y="3111491"/>
                  </a:lnTo>
                  <a:lnTo>
                    <a:pt x="1750992" y="3106406"/>
                  </a:lnTo>
                  <a:lnTo>
                    <a:pt x="1797945" y="3099916"/>
                  </a:lnTo>
                  <a:lnTo>
                    <a:pt x="1844441" y="3092043"/>
                  </a:lnTo>
                  <a:lnTo>
                    <a:pt x="1890460" y="3082809"/>
                  </a:lnTo>
                  <a:lnTo>
                    <a:pt x="1935980" y="3072234"/>
                  </a:lnTo>
                  <a:lnTo>
                    <a:pt x="1980979" y="3060341"/>
                  </a:lnTo>
                  <a:lnTo>
                    <a:pt x="2025435" y="3047151"/>
                  </a:lnTo>
                  <a:lnTo>
                    <a:pt x="2069328" y="3032686"/>
                  </a:lnTo>
                  <a:lnTo>
                    <a:pt x="2112635" y="3016967"/>
                  </a:lnTo>
                  <a:lnTo>
                    <a:pt x="2155335" y="3000016"/>
                  </a:lnTo>
                  <a:lnTo>
                    <a:pt x="2197407" y="2981854"/>
                  </a:lnTo>
                  <a:lnTo>
                    <a:pt x="2238829" y="2962503"/>
                  </a:lnTo>
                  <a:lnTo>
                    <a:pt x="2279578" y="2941985"/>
                  </a:lnTo>
                  <a:lnTo>
                    <a:pt x="2319635" y="2920320"/>
                  </a:lnTo>
                  <a:lnTo>
                    <a:pt x="2358977" y="2897532"/>
                  </a:lnTo>
                  <a:lnTo>
                    <a:pt x="2397582" y="2873640"/>
                  </a:lnTo>
                  <a:lnTo>
                    <a:pt x="2435430" y="2848667"/>
                  </a:lnTo>
                  <a:lnTo>
                    <a:pt x="2472498" y="2822634"/>
                  </a:lnTo>
                  <a:lnTo>
                    <a:pt x="2508765" y="2795563"/>
                  </a:lnTo>
                  <a:lnTo>
                    <a:pt x="2544209" y="2767476"/>
                  </a:lnTo>
                  <a:lnTo>
                    <a:pt x="2578809" y="2738393"/>
                  </a:lnTo>
                  <a:lnTo>
                    <a:pt x="2612544" y="2708337"/>
                  </a:lnTo>
                  <a:lnTo>
                    <a:pt x="2645391" y="2677329"/>
                  </a:lnTo>
                  <a:lnTo>
                    <a:pt x="2677329" y="2645391"/>
                  </a:lnTo>
                  <a:lnTo>
                    <a:pt x="2708337" y="2612544"/>
                  </a:lnTo>
                  <a:lnTo>
                    <a:pt x="2738393" y="2578809"/>
                  </a:lnTo>
                  <a:lnTo>
                    <a:pt x="2767476" y="2544209"/>
                  </a:lnTo>
                  <a:lnTo>
                    <a:pt x="2795563" y="2508765"/>
                  </a:lnTo>
                  <a:lnTo>
                    <a:pt x="2822634" y="2472498"/>
                  </a:lnTo>
                  <a:lnTo>
                    <a:pt x="2848667" y="2435430"/>
                  </a:lnTo>
                  <a:lnTo>
                    <a:pt x="2873640" y="2397582"/>
                  </a:lnTo>
                  <a:lnTo>
                    <a:pt x="2897532" y="2358977"/>
                  </a:lnTo>
                  <a:lnTo>
                    <a:pt x="2920320" y="2319635"/>
                  </a:lnTo>
                  <a:lnTo>
                    <a:pt x="2941985" y="2279578"/>
                  </a:lnTo>
                  <a:lnTo>
                    <a:pt x="2962503" y="2238829"/>
                  </a:lnTo>
                  <a:lnTo>
                    <a:pt x="2981854" y="2197407"/>
                  </a:lnTo>
                  <a:lnTo>
                    <a:pt x="3000016" y="2155335"/>
                  </a:lnTo>
                  <a:lnTo>
                    <a:pt x="3016967" y="2112635"/>
                  </a:lnTo>
                  <a:lnTo>
                    <a:pt x="3032686" y="2069328"/>
                  </a:lnTo>
                  <a:lnTo>
                    <a:pt x="3047151" y="2025435"/>
                  </a:lnTo>
                  <a:lnTo>
                    <a:pt x="3060341" y="1980979"/>
                  </a:lnTo>
                  <a:lnTo>
                    <a:pt x="3072234" y="1935980"/>
                  </a:lnTo>
                  <a:lnTo>
                    <a:pt x="3082809" y="1890460"/>
                  </a:lnTo>
                  <a:lnTo>
                    <a:pt x="3092043" y="1844441"/>
                  </a:lnTo>
                  <a:lnTo>
                    <a:pt x="3099916" y="1797945"/>
                  </a:lnTo>
                  <a:lnTo>
                    <a:pt x="3106406" y="1750992"/>
                  </a:lnTo>
                  <a:lnTo>
                    <a:pt x="3111491" y="1703605"/>
                  </a:lnTo>
                  <a:lnTo>
                    <a:pt x="3115150" y="1655805"/>
                  </a:lnTo>
                  <a:lnTo>
                    <a:pt x="3117362" y="1607613"/>
                  </a:lnTo>
                  <a:lnTo>
                    <a:pt x="3118104" y="1559052"/>
                  </a:lnTo>
                  <a:lnTo>
                    <a:pt x="3117362" y="1510490"/>
                  </a:lnTo>
                  <a:lnTo>
                    <a:pt x="3115150" y="1462298"/>
                  </a:lnTo>
                  <a:lnTo>
                    <a:pt x="3111491" y="1414498"/>
                  </a:lnTo>
                  <a:lnTo>
                    <a:pt x="3106406" y="1367111"/>
                  </a:lnTo>
                  <a:lnTo>
                    <a:pt x="3099916" y="1320158"/>
                  </a:lnTo>
                  <a:lnTo>
                    <a:pt x="3092043" y="1273662"/>
                  </a:lnTo>
                  <a:lnTo>
                    <a:pt x="3082809" y="1227643"/>
                  </a:lnTo>
                  <a:lnTo>
                    <a:pt x="3072234" y="1182123"/>
                  </a:lnTo>
                  <a:lnTo>
                    <a:pt x="3060341" y="1137124"/>
                  </a:lnTo>
                  <a:lnTo>
                    <a:pt x="3047151" y="1092668"/>
                  </a:lnTo>
                  <a:lnTo>
                    <a:pt x="3032686" y="1048775"/>
                  </a:lnTo>
                  <a:lnTo>
                    <a:pt x="3016967" y="1005468"/>
                  </a:lnTo>
                  <a:lnTo>
                    <a:pt x="3000016" y="962768"/>
                  </a:lnTo>
                  <a:lnTo>
                    <a:pt x="2981854" y="920696"/>
                  </a:lnTo>
                  <a:lnTo>
                    <a:pt x="2962503" y="879274"/>
                  </a:lnTo>
                  <a:lnTo>
                    <a:pt x="2941985" y="838525"/>
                  </a:lnTo>
                  <a:lnTo>
                    <a:pt x="2920320" y="798468"/>
                  </a:lnTo>
                  <a:lnTo>
                    <a:pt x="2897532" y="759126"/>
                  </a:lnTo>
                  <a:lnTo>
                    <a:pt x="2873640" y="720521"/>
                  </a:lnTo>
                  <a:lnTo>
                    <a:pt x="2848667" y="682673"/>
                  </a:lnTo>
                  <a:lnTo>
                    <a:pt x="2822634" y="645605"/>
                  </a:lnTo>
                  <a:lnTo>
                    <a:pt x="2795563" y="609338"/>
                  </a:lnTo>
                  <a:lnTo>
                    <a:pt x="2767476" y="573894"/>
                  </a:lnTo>
                  <a:lnTo>
                    <a:pt x="2738393" y="539294"/>
                  </a:lnTo>
                  <a:lnTo>
                    <a:pt x="2708337" y="505559"/>
                  </a:lnTo>
                  <a:lnTo>
                    <a:pt x="2677329" y="472712"/>
                  </a:lnTo>
                  <a:lnTo>
                    <a:pt x="2645391" y="440774"/>
                  </a:lnTo>
                  <a:lnTo>
                    <a:pt x="2612544" y="409766"/>
                  </a:lnTo>
                  <a:lnTo>
                    <a:pt x="2578809" y="379710"/>
                  </a:lnTo>
                  <a:lnTo>
                    <a:pt x="2544209" y="350627"/>
                  </a:lnTo>
                  <a:lnTo>
                    <a:pt x="2508765" y="322540"/>
                  </a:lnTo>
                  <a:lnTo>
                    <a:pt x="2472498" y="295469"/>
                  </a:lnTo>
                  <a:lnTo>
                    <a:pt x="2435430" y="269436"/>
                  </a:lnTo>
                  <a:lnTo>
                    <a:pt x="2397582" y="244463"/>
                  </a:lnTo>
                  <a:lnTo>
                    <a:pt x="2358977" y="220571"/>
                  </a:lnTo>
                  <a:lnTo>
                    <a:pt x="2319635" y="197783"/>
                  </a:lnTo>
                  <a:lnTo>
                    <a:pt x="2279578" y="176118"/>
                  </a:lnTo>
                  <a:lnTo>
                    <a:pt x="2238829" y="155600"/>
                  </a:lnTo>
                  <a:lnTo>
                    <a:pt x="2197407" y="136249"/>
                  </a:lnTo>
                  <a:lnTo>
                    <a:pt x="2155335" y="118087"/>
                  </a:lnTo>
                  <a:lnTo>
                    <a:pt x="2112635" y="101136"/>
                  </a:lnTo>
                  <a:lnTo>
                    <a:pt x="2069328" y="85417"/>
                  </a:lnTo>
                  <a:lnTo>
                    <a:pt x="2025435" y="70952"/>
                  </a:lnTo>
                  <a:lnTo>
                    <a:pt x="1980979" y="57762"/>
                  </a:lnTo>
                  <a:lnTo>
                    <a:pt x="1935980" y="45869"/>
                  </a:lnTo>
                  <a:lnTo>
                    <a:pt x="1890460" y="35294"/>
                  </a:lnTo>
                  <a:lnTo>
                    <a:pt x="1844441" y="26060"/>
                  </a:lnTo>
                  <a:lnTo>
                    <a:pt x="1797945" y="18187"/>
                  </a:lnTo>
                  <a:lnTo>
                    <a:pt x="1750992" y="11697"/>
                  </a:lnTo>
                  <a:lnTo>
                    <a:pt x="1703605" y="6612"/>
                  </a:lnTo>
                  <a:lnTo>
                    <a:pt x="1655805" y="2953"/>
                  </a:lnTo>
                  <a:lnTo>
                    <a:pt x="1607613" y="741"/>
                  </a:lnTo>
                  <a:lnTo>
                    <a:pt x="155905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6390640" cy="5451475"/>
            </a:xfrm>
            <a:custGeom>
              <a:avLst/>
              <a:gdLst/>
              <a:ahLst/>
              <a:cxnLst/>
              <a:rect l="l" t="t" r="r" b="b"/>
              <a:pathLst>
                <a:path w="6390640" h="5451475">
                  <a:moveTo>
                    <a:pt x="3968496" y="1203071"/>
                  </a:moveTo>
                  <a:lnTo>
                    <a:pt x="3967899" y="1151902"/>
                  </a:lnTo>
                  <a:lnTo>
                    <a:pt x="3966146" y="1101026"/>
                  </a:lnTo>
                  <a:lnTo>
                    <a:pt x="3963225" y="1050442"/>
                  </a:lnTo>
                  <a:lnTo>
                    <a:pt x="3959174" y="1000175"/>
                  </a:lnTo>
                  <a:lnTo>
                    <a:pt x="3953980" y="950239"/>
                  </a:lnTo>
                  <a:lnTo>
                    <a:pt x="3947668" y="900645"/>
                  </a:lnTo>
                  <a:lnTo>
                    <a:pt x="3940264" y="851395"/>
                  </a:lnTo>
                  <a:lnTo>
                    <a:pt x="3931755" y="802525"/>
                  </a:lnTo>
                  <a:lnTo>
                    <a:pt x="3922179" y="754024"/>
                  </a:lnTo>
                  <a:lnTo>
                    <a:pt x="3911536" y="705916"/>
                  </a:lnTo>
                  <a:lnTo>
                    <a:pt x="3899827" y="658215"/>
                  </a:lnTo>
                  <a:lnTo>
                    <a:pt x="3887089" y="610933"/>
                  </a:lnTo>
                  <a:lnTo>
                    <a:pt x="3873322" y="564070"/>
                  </a:lnTo>
                  <a:lnTo>
                    <a:pt x="3858539" y="517664"/>
                  </a:lnTo>
                  <a:lnTo>
                    <a:pt x="3842766" y="471703"/>
                  </a:lnTo>
                  <a:lnTo>
                    <a:pt x="3825989" y="426224"/>
                  </a:lnTo>
                  <a:lnTo>
                    <a:pt x="3808247" y="381215"/>
                  </a:lnTo>
                  <a:lnTo>
                    <a:pt x="3789540" y="336702"/>
                  </a:lnTo>
                  <a:lnTo>
                    <a:pt x="3769880" y="292696"/>
                  </a:lnTo>
                  <a:lnTo>
                    <a:pt x="3749294" y="249199"/>
                  </a:lnTo>
                  <a:lnTo>
                    <a:pt x="3727767" y="206248"/>
                  </a:lnTo>
                  <a:lnTo>
                    <a:pt x="3705352" y="163830"/>
                  </a:lnTo>
                  <a:lnTo>
                    <a:pt x="3605784" y="0"/>
                  </a:lnTo>
                  <a:lnTo>
                    <a:pt x="0" y="0"/>
                  </a:lnTo>
                  <a:lnTo>
                    <a:pt x="0" y="2448941"/>
                  </a:lnTo>
                  <a:lnTo>
                    <a:pt x="105460" y="2589911"/>
                  </a:lnTo>
                  <a:lnTo>
                    <a:pt x="136626" y="2626842"/>
                  </a:lnTo>
                  <a:lnTo>
                    <a:pt x="168579" y="2663050"/>
                  </a:lnTo>
                  <a:lnTo>
                    <a:pt x="201333" y="2698546"/>
                  </a:lnTo>
                  <a:lnTo>
                    <a:pt x="234848" y="2733306"/>
                  </a:lnTo>
                  <a:lnTo>
                    <a:pt x="269125" y="2767330"/>
                  </a:lnTo>
                  <a:lnTo>
                    <a:pt x="304139" y="2800578"/>
                  </a:lnTo>
                  <a:lnTo>
                    <a:pt x="339877" y="2833065"/>
                  </a:lnTo>
                  <a:lnTo>
                    <a:pt x="376339" y="2864751"/>
                  </a:lnTo>
                  <a:lnTo>
                    <a:pt x="413499" y="2895650"/>
                  </a:lnTo>
                  <a:lnTo>
                    <a:pt x="451345" y="2925724"/>
                  </a:lnTo>
                  <a:lnTo>
                    <a:pt x="489877" y="2954972"/>
                  </a:lnTo>
                  <a:lnTo>
                    <a:pt x="529056" y="2983382"/>
                  </a:lnTo>
                  <a:lnTo>
                    <a:pt x="568896" y="3010941"/>
                  </a:lnTo>
                  <a:lnTo>
                    <a:pt x="609358" y="3037624"/>
                  </a:lnTo>
                  <a:lnTo>
                    <a:pt x="650455" y="3063430"/>
                  </a:lnTo>
                  <a:lnTo>
                    <a:pt x="692150" y="3088348"/>
                  </a:lnTo>
                  <a:lnTo>
                    <a:pt x="734453" y="3112351"/>
                  </a:lnTo>
                  <a:lnTo>
                    <a:pt x="777328" y="3135426"/>
                  </a:lnTo>
                  <a:lnTo>
                    <a:pt x="820762" y="3157575"/>
                  </a:lnTo>
                  <a:lnTo>
                    <a:pt x="864755" y="3178772"/>
                  </a:lnTo>
                  <a:lnTo>
                    <a:pt x="909294" y="3199003"/>
                  </a:lnTo>
                  <a:lnTo>
                    <a:pt x="954366" y="3218256"/>
                  </a:lnTo>
                  <a:lnTo>
                    <a:pt x="999934" y="3236531"/>
                  </a:lnTo>
                  <a:lnTo>
                    <a:pt x="1046010" y="3253790"/>
                  </a:lnTo>
                  <a:lnTo>
                    <a:pt x="1092581" y="3270046"/>
                  </a:lnTo>
                  <a:lnTo>
                    <a:pt x="1139621" y="3285261"/>
                  </a:lnTo>
                  <a:lnTo>
                    <a:pt x="1187107" y="3299447"/>
                  </a:lnTo>
                  <a:lnTo>
                    <a:pt x="1235049" y="3312566"/>
                  </a:lnTo>
                  <a:lnTo>
                    <a:pt x="1283436" y="3324606"/>
                  </a:lnTo>
                  <a:lnTo>
                    <a:pt x="1332230" y="3335578"/>
                  </a:lnTo>
                  <a:lnTo>
                    <a:pt x="1381429" y="3345446"/>
                  </a:lnTo>
                  <a:lnTo>
                    <a:pt x="1431023" y="3354209"/>
                  </a:lnTo>
                  <a:lnTo>
                    <a:pt x="1480997" y="3361842"/>
                  </a:lnTo>
                  <a:lnTo>
                    <a:pt x="1531327" y="3368332"/>
                  </a:lnTo>
                  <a:lnTo>
                    <a:pt x="1582013" y="3373678"/>
                  </a:lnTo>
                  <a:lnTo>
                    <a:pt x="1633042" y="3377869"/>
                  </a:lnTo>
                  <a:lnTo>
                    <a:pt x="1684401" y="3380867"/>
                  </a:lnTo>
                  <a:lnTo>
                    <a:pt x="1736064" y="3382683"/>
                  </a:lnTo>
                  <a:lnTo>
                    <a:pt x="1788033" y="3383280"/>
                  </a:lnTo>
                  <a:lnTo>
                    <a:pt x="1836077" y="3382772"/>
                  </a:lnTo>
                  <a:lnTo>
                    <a:pt x="1883867" y="3381222"/>
                  </a:lnTo>
                  <a:lnTo>
                    <a:pt x="1931390" y="3378644"/>
                  </a:lnTo>
                  <a:lnTo>
                    <a:pt x="1978647" y="3375075"/>
                  </a:lnTo>
                  <a:lnTo>
                    <a:pt x="2025611" y="3370491"/>
                  </a:lnTo>
                  <a:lnTo>
                    <a:pt x="2072271" y="3364928"/>
                  </a:lnTo>
                  <a:lnTo>
                    <a:pt x="2118639" y="3358388"/>
                  </a:lnTo>
                  <a:lnTo>
                    <a:pt x="2164689" y="3350882"/>
                  </a:lnTo>
                  <a:lnTo>
                    <a:pt x="2210397" y="3342411"/>
                  </a:lnTo>
                  <a:lnTo>
                    <a:pt x="2255786" y="3333000"/>
                  </a:lnTo>
                  <a:lnTo>
                    <a:pt x="2300808" y="3322650"/>
                  </a:lnTo>
                  <a:lnTo>
                    <a:pt x="2345474" y="3311385"/>
                  </a:lnTo>
                  <a:lnTo>
                    <a:pt x="2389771" y="3299206"/>
                  </a:lnTo>
                  <a:lnTo>
                    <a:pt x="2433688" y="3286112"/>
                  </a:lnTo>
                  <a:lnTo>
                    <a:pt x="2477211" y="3272142"/>
                  </a:lnTo>
                  <a:lnTo>
                    <a:pt x="2520327" y="3257283"/>
                  </a:lnTo>
                  <a:lnTo>
                    <a:pt x="2563037" y="3241548"/>
                  </a:lnTo>
                  <a:lnTo>
                    <a:pt x="2605328" y="3224949"/>
                  </a:lnTo>
                  <a:lnTo>
                    <a:pt x="2647175" y="3207512"/>
                  </a:lnTo>
                  <a:lnTo>
                    <a:pt x="2688577" y="3189236"/>
                  </a:lnTo>
                  <a:lnTo>
                    <a:pt x="2729522" y="3170123"/>
                  </a:lnTo>
                  <a:lnTo>
                    <a:pt x="2769997" y="3150197"/>
                  </a:lnTo>
                  <a:lnTo>
                    <a:pt x="2810002" y="3129470"/>
                  </a:lnTo>
                  <a:lnTo>
                    <a:pt x="2849524" y="3107931"/>
                  </a:lnTo>
                  <a:lnTo>
                    <a:pt x="2888538" y="3085617"/>
                  </a:lnTo>
                  <a:lnTo>
                    <a:pt x="2927045" y="3062528"/>
                  </a:lnTo>
                  <a:lnTo>
                    <a:pt x="2965031" y="3038678"/>
                  </a:lnTo>
                  <a:lnTo>
                    <a:pt x="3002496" y="3014065"/>
                  </a:lnTo>
                  <a:lnTo>
                    <a:pt x="3039402" y="2988716"/>
                  </a:lnTo>
                  <a:lnTo>
                    <a:pt x="3075775" y="2962630"/>
                  </a:lnTo>
                  <a:lnTo>
                    <a:pt x="3111576" y="2935821"/>
                  </a:lnTo>
                  <a:lnTo>
                    <a:pt x="3146806" y="2908300"/>
                  </a:lnTo>
                  <a:lnTo>
                    <a:pt x="3181439" y="2880080"/>
                  </a:lnTo>
                  <a:lnTo>
                    <a:pt x="3215500" y="2851175"/>
                  </a:lnTo>
                  <a:lnTo>
                    <a:pt x="3248939" y="2821584"/>
                  </a:lnTo>
                  <a:lnTo>
                    <a:pt x="3281769" y="2791333"/>
                  </a:lnTo>
                  <a:lnTo>
                    <a:pt x="3313976" y="2760421"/>
                  </a:lnTo>
                  <a:lnTo>
                    <a:pt x="3345535" y="2728849"/>
                  </a:lnTo>
                  <a:lnTo>
                    <a:pt x="3376460" y="2696654"/>
                  </a:lnTo>
                  <a:lnTo>
                    <a:pt x="3406724" y="2663825"/>
                  </a:lnTo>
                  <a:lnTo>
                    <a:pt x="3436315" y="2630386"/>
                  </a:lnTo>
                  <a:lnTo>
                    <a:pt x="3465220" y="2596337"/>
                  </a:lnTo>
                  <a:lnTo>
                    <a:pt x="3493452" y="2561704"/>
                  </a:lnTo>
                  <a:lnTo>
                    <a:pt x="3520973" y="2526474"/>
                  </a:lnTo>
                  <a:lnTo>
                    <a:pt x="3547783" y="2490673"/>
                  </a:lnTo>
                  <a:lnTo>
                    <a:pt x="3573869" y="2454313"/>
                  </a:lnTo>
                  <a:lnTo>
                    <a:pt x="3599218" y="2417407"/>
                  </a:lnTo>
                  <a:lnTo>
                    <a:pt x="3623830" y="2379954"/>
                  </a:lnTo>
                  <a:lnTo>
                    <a:pt x="3647694" y="2341969"/>
                  </a:lnTo>
                  <a:lnTo>
                    <a:pt x="3670782" y="2303462"/>
                  </a:lnTo>
                  <a:lnTo>
                    <a:pt x="3693109" y="2264448"/>
                  </a:lnTo>
                  <a:lnTo>
                    <a:pt x="3714635" y="2224938"/>
                  </a:lnTo>
                  <a:lnTo>
                    <a:pt x="3735374" y="2184946"/>
                  </a:lnTo>
                  <a:lnTo>
                    <a:pt x="3755301" y="2144471"/>
                  </a:lnTo>
                  <a:lnTo>
                    <a:pt x="3774414" y="2103526"/>
                  </a:lnTo>
                  <a:lnTo>
                    <a:pt x="3792690" y="2062124"/>
                  </a:lnTo>
                  <a:lnTo>
                    <a:pt x="3810139" y="2020290"/>
                  </a:lnTo>
                  <a:lnTo>
                    <a:pt x="3826726" y="1978012"/>
                  </a:lnTo>
                  <a:lnTo>
                    <a:pt x="3842461" y="1935302"/>
                  </a:lnTo>
                  <a:lnTo>
                    <a:pt x="3857320" y="1892185"/>
                  </a:lnTo>
                  <a:lnTo>
                    <a:pt x="3871303" y="1848675"/>
                  </a:lnTo>
                  <a:lnTo>
                    <a:pt x="3884396" y="1804758"/>
                  </a:lnTo>
                  <a:lnTo>
                    <a:pt x="3896576" y="1760461"/>
                  </a:lnTo>
                  <a:lnTo>
                    <a:pt x="3907853" y="1715808"/>
                  </a:lnTo>
                  <a:lnTo>
                    <a:pt x="3918191" y="1670786"/>
                  </a:lnTo>
                  <a:lnTo>
                    <a:pt x="3927614" y="1625409"/>
                  </a:lnTo>
                  <a:lnTo>
                    <a:pt x="3936073" y="1579702"/>
                  </a:lnTo>
                  <a:lnTo>
                    <a:pt x="3943591" y="1533652"/>
                  </a:lnTo>
                  <a:lnTo>
                    <a:pt x="3950131" y="1487297"/>
                  </a:lnTo>
                  <a:lnTo>
                    <a:pt x="3955694" y="1440637"/>
                  </a:lnTo>
                  <a:lnTo>
                    <a:pt x="3960266" y="1393672"/>
                  </a:lnTo>
                  <a:lnTo>
                    <a:pt x="3963847" y="1346428"/>
                  </a:lnTo>
                  <a:lnTo>
                    <a:pt x="3966426" y="1298905"/>
                  </a:lnTo>
                  <a:lnTo>
                    <a:pt x="3967975" y="1251115"/>
                  </a:lnTo>
                  <a:lnTo>
                    <a:pt x="3968496" y="1203071"/>
                  </a:lnTo>
                  <a:close/>
                </a:path>
                <a:path w="6390640" h="5451475">
                  <a:moveTo>
                    <a:pt x="6390132" y="4056888"/>
                  </a:moveTo>
                  <a:lnTo>
                    <a:pt x="6389319" y="4008958"/>
                  </a:lnTo>
                  <a:lnTo>
                    <a:pt x="6386906" y="3961422"/>
                  </a:lnTo>
                  <a:lnTo>
                    <a:pt x="6382931" y="3914317"/>
                  </a:lnTo>
                  <a:lnTo>
                    <a:pt x="6377394" y="3867670"/>
                  </a:lnTo>
                  <a:lnTo>
                    <a:pt x="6370345" y="3821519"/>
                  </a:lnTo>
                  <a:lnTo>
                    <a:pt x="6361798" y="3775862"/>
                  </a:lnTo>
                  <a:lnTo>
                    <a:pt x="6351778" y="3730752"/>
                  </a:lnTo>
                  <a:lnTo>
                    <a:pt x="6340310" y="3686200"/>
                  </a:lnTo>
                  <a:lnTo>
                    <a:pt x="6327432" y="3642233"/>
                  </a:lnTo>
                  <a:lnTo>
                    <a:pt x="6313157" y="3598875"/>
                  </a:lnTo>
                  <a:lnTo>
                    <a:pt x="6297523" y="3556165"/>
                  </a:lnTo>
                  <a:lnTo>
                    <a:pt x="6280543" y="3514115"/>
                  </a:lnTo>
                  <a:lnTo>
                    <a:pt x="6262243" y="3472751"/>
                  </a:lnTo>
                  <a:lnTo>
                    <a:pt x="6242659" y="3432111"/>
                  </a:lnTo>
                  <a:lnTo>
                    <a:pt x="6221819" y="3392220"/>
                  </a:lnTo>
                  <a:lnTo>
                    <a:pt x="6199733" y="3353092"/>
                  </a:lnTo>
                  <a:lnTo>
                    <a:pt x="6176442" y="3314750"/>
                  </a:lnTo>
                  <a:lnTo>
                    <a:pt x="6151969" y="3277247"/>
                  </a:lnTo>
                  <a:lnTo>
                    <a:pt x="6126340" y="3240582"/>
                  </a:lnTo>
                  <a:lnTo>
                    <a:pt x="6099568" y="3204781"/>
                  </a:lnTo>
                  <a:lnTo>
                    <a:pt x="6071692" y="3169894"/>
                  </a:lnTo>
                  <a:lnTo>
                    <a:pt x="6042736" y="3135922"/>
                  </a:lnTo>
                  <a:lnTo>
                    <a:pt x="6012726" y="3102902"/>
                  </a:lnTo>
                  <a:lnTo>
                    <a:pt x="5981687" y="3070860"/>
                  </a:lnTo>
                  <a:lnTo>
                    <a:pt x="5949658" y="3039834"/>
                  </a:lnTo>
                  <a:lnTo>
                    <a:pt x="5916638" y="3009823"/>
                  </a:lnTo>
                  <a:lnTo>
                    <a:pt x="5882665" y="2980867"/>
                  </a:lnTo>
                  <a:lnTo>
                    <a:pt x="5847778" y="2952991"/>
                  </a:lnTo>
                  <a:lnTo>
                    <a:pt x="5811977" y="2926219"/>
                  </a:lnTo>
                  <a:lnTo>
                    <a:pt x="5775312" y="2900591"/>
                  </a:lnTo>
                  <a:lnTo>
                    <a:pt x="5737809" y="2876118"/>
                  </a:lnTo>
                  <a:lnTo>
                    <a:pt x="5699468" y="2852826"/>
                  </a:lnTo>
                  <a:lnTo>
                    <a:pt x="5660339" y="2830741"/>
                  </a:lnTo>
                  <a:lnTo>
                    <a:pt x="5620448" y="2809900"/>
                  </a:lnTo>
                  <a:lnTo>
                    <a:pt x="5579808" y="2790317"/>
                  </a:lnTo>
                  <a:lnTo>
                    <a:pt x="5538444" y="2772016"/>
                  </a:lnTo>
                  <a:lnTo>
                    <a:pt x="5496395" y="2755036"/>
                  </a:lnTo>
                  <a:lnTo>
                    <a:pt x="5453685" y="2739402"/>
                  </a:lnTo>
                  <a:lnTo>
                    <a:pt x="5410327" y="2725128"/>
                  </a:lnTo>
                  <a:lnTo>
                    <a:pt x="5366359" y="2712250"/>
                  </a:lnTo>
                  <a:lnTo>
                    <a:pt x="5321808" y="2700782"/>
                  </a:lnTo>
                  <a:lnTo>
                    <a:pt x="5276697" y="2690761"/>
                  </a:lnTo>
                  <a:lnTo>
                    <a:pt x="5231041" y="2682214"/>
                  </a:lnTo>
                  <a:lnTo>
                    <a:pt x="5184889" y="2675166"/>
                  </a:lnTo>
                  <a:lnTo>
                    <a:pt x="5138242" y="2669629"/>
                  </a:lnTo>
                  <a:lnTo>
                    <a:pt x="5091138" y="2665653"/>
                  </a:lnTo>
                  <a:lnTo>
                    <a:pt x="5043602" y="2663240"/>
                  </a:lnTo>
                  <a:lnTo>
                    <a:pt x="4995672" y="2662428"/>
                  </a:lnTo>
                  <a:lnTo>
                    <a:pt x="4947729" y="2663240"/>
                  </a:lnTo>
                  <a:lnTo>
                    <a:pt x="4900193" y="2665653"/>
                  </a:lnTo>
                  <a:lnTo>
                    <a:pt x="4853089" y="2669629"/>
                  </a:lnTo>
                  <a:lnTo>
                    <a:pt x="4806442" y="2675166"/>
                  </a:lnTo>
                  <a:lnTo>
                    <a:pt x="4760290" y="2682214"/>
                  </a:lnTo>
                  <a:lnTo>
                    <a:pt x="4714633" y="2690761"/>
                  </a:lnTo>
                  <a:lnTo>
                    <a:pt x="4669523" y="2700782"/>
                  </a:lnTo>
                  <a:lnTo>
                    <a:pt x="4624971" y="2712250"/>
                  </a:lnTo>
                  <a:lnTo>
                    <a:pt x="4581004" y="2725128"/>
                  </a:lnTo>
                  <a:lnTo>
                    <a:pt x="4537646" y="2739402"/>
                  </a:lnTo>
                  <a:lnTo>
                    <a:pt x="4494936" y="2755036"/>
                  </a:lnTo>
                  <a:lnTo>
                    <a:pt x="4452886" y="2772016"/>
                  </a:lnTo>
                  <a:lnTo>
                    <a:pt x="4411523" y="2790317"/>
                  </a:lnTo>
                  <a:lnTo>
                    <a:pt x="4370883" y="2809900"/>
                  </a:lnTo>
                  <a:lnTo>
                    <a:pt x="4330992" y="2830741"/>
                  </a:lnTo>
                  <a:lnTo>
                    <a:pt x="4291863" y="2852826"/>
                  </a:lnTo>
                  <a:lnTo>
                    <a:pt x="4253522" y="2876118"/>
                  </a:lnTo>
                  <a:lnTo>
                    <a:pt x="4216019" y="2900591"/>
                  </a:lnTo>
                  <a:lnTo>
                    <a:pt x="4179354" y="2926219"/>
                  </a:lnTo>
                  <a:lnTo>
                    <a:pt x="4143552" y="2952991"/>
                  </a:lnTo>
                  <a:lnTo>
                    <a:pt x="4108666" y="2980867"/>
                  </a:lnTo>
                  <a:lnTo>
                    <a:pt x="4074693" y="3009823"/>
                  </a:lnTo>
                  <a:lnTo>
                    <a:pt x="4041673" y="3039834"/>
                  </a:lnTo>
                  <a:lnTo>
                    <a:pt x="4009644" y="3070860"/>
                  </a:lnTo>
                  <a:lnTo>
                    <a:pt x="3978605" y="3102902"/>
                  </a:lnTo>
                  <a:lnTo>
                    <a:pt x="3948595" y="3135922"/>
                  </a:lnTo>
                  <a:lnTo>
                    <a:pt x="3919639" y="3169894"/>
                  </a:lnTo>
                  <a:lnTo>
                    <a:pt x="3891762" y="3204781"/>
                  </a:lnTo>
                  <a:lnTo>
                    <a:pt x="3864991" y="3240582"/>
                  </a:lnTo>
                  <a:lnTo>
                    <a:pt x="3839362" y="3277247"/>
                  </a:lnTo>
                  <a:lnTo>
                    <a:pt x="3814889" y="3314750"/>
                  </a:lnTo>
                  <a:lnTo>
                    <a:pt x="3791597" y="3353092"/>
                  </a:lnTo>
                  <a:lnTo>
                    <a:pt x="3769512" y="3392220"/>
                  </a:lnTo>
                  <a:lnTo>
                    <a:pt x="3748671" y="3432111"/>
                  </a:lnTo>
                  <a:lnTo>
                    <a:pt x="3729088" y="3472751"/>
                  </a:lnTo>
                  <a:lnTo>
                    <a:pt x="3710787" y="3514115"/>
                  </a:lnTo>
                  <a:lnTo>
                    <a:pt x="3693807" y="3556165"/>
                  </a:lnTo>
                  <a:lnTo>
                    <a:pt x="3678174" y="3598875"/>
                  </a:lnTo>
                  <a:lnTo>
                    <a:pt x="3663899" y="3642233"/>
                  </a:lnTo>
                  <a:lnTo>
                    <a:pt x="3651021" y="3686200"/>
                  </a:lnTo>
                  <a:lnTo>
                    <a:pt x="3639553" y="3730752"/>
                  </a:lnTo>
                  <a:lnTo>
                    <a:pt x="3629533" y="3775862"/>
                  </a:lnTo>
                  <a:lnTo>
                    <a:pt x="3620986" y="3821519"/>
                  </a:lnTo>
                  <a:lnTo>
                    <a:pt x="3613937" y="3867670"/>
                  </a:lnTo>
                  <a:lnTo>
                    <a:pt x="3608400" y="3914317"/>
                  </a:lnTo>
                  <a:lnTo>
                    <a:pt x="3604425" y="3961422"/>
                  </a:lnTo>
                  <a:lnTo>
                    <a:pt x="3602012" y="4008958"/>
                  </a:lnTo>
                  <a:lnTo>
                    <a:pt x="3601212" y="4056888"/>
                  </a:lnTo>
                  <a:lnTo>
                    <a:pt x="3602012" y="4104830"/>
                  </a:lnTo>
                  <a:lnTo>
                    <a:pt x="3604425" y="4152366"/>
                  </a:lnTo>
                  <a:lnTo>
                    <a:pt x="3608400" y="4199471"/>
                  </a:lnTo>
                  <a:lnTo>
                    <a:pt x="3613937" y="4246118"/>
                  </a:lnTo>
                  <a:lnTo>
                    <a:pt x="3620986" y="4292270"/>
                  </a:lnTo>
                  <a:lnTo>
                    <a:pt x="3629533" y="4337926"/>
                  </a:lnTo>
                  <a:lnTo>
                    <a:pt x="3639553" y="4383036"/>
                  </a:lnTo>
                  <a:lnTo>
                    <a:pt x="3651021" y="4427588"/>
                  </a:lnTo>
                  <a:lnTo>
                    <a:pt x="3663899" y="4471555"/>
                  </a:lnTo>
                  <a:lnTo>
                    <a:pt x="3678174" y="4514913"/>
                  </a:lnTo>
                  <a:lnTo>
                    <a:pt x="3693807" y="4557623"/>
                  </a:lnTo>
                  <a:lnTo>
                    <a:pt x="3710787" y="4599673"/>
                  </a:lnTo>
                  <a:lnTo>
                    <a:pt x="3729088" y="4641037"/>
                  </a:lnTo>
                  <a:lnTo>
                    <a:pt x="3748671" y="4681677"/>
                  </a:lnTo>
                  <a:lnTo>
                    <a:pt x="3769512" y="4721568"/>
                  </a:lnTo>
                  <a:lnTo>
                    <a:pt x="3791597" y="4760696"/>
                  </a:lnTo>
                  <a:lnTo>
                    <a:pt x="3814889" y="4799038"/>
                  </a:lnTo>
                  <a:lnTo>
                    <a:pt x="3839362" y="4836541"/>
                  </a:lnTo>
                  <a:lnTo>
                    <a:pt x="3864991" y="4873206"/>
                  </a:lnTo>
                  <a:lnTo>
                    <a:pt x="3891762" y="4909007"/>
                  </a:lnTo>
                  <a:lnTo>
                    <a:pt x="3919639" y="4943894"/>
                  </a:lnTo>
                  <a:lnTo>
                    <a:pt x="3948595" y="4977866"/>
                  </a:lnTo>
                  <a:lnTo>
                    <a:pt x="3978605" y="5010886"/>
                  </a:lnTo>
                  <a:lnTo>
                    <a:pt x="4009644" y="5042916"/>
                  </a:lnTo>
                  <a:lnTo>
                    <a:pt x="4041673" y="5073955"/>
                  </a:lnTo>
                  <a:lnTo>
                    <a:pt x="4074693" y="5103965"/>
                  </a:lnTo>
                  <a:lnTo>
                    <a:pt x="4108666" y="5132921"/>
                  </a:lnTo>
                  <a:lnTo>
                    <a:pt x="4143552" y="5160797"/>
                  </a:lnTo>
                  <a:lnTo>
                    <a:pt x="4179354" y="5187569"/>
                  </a:lnTo>
                  <a:lnTo>
                    <a:pt x="4216019" y="5213197"/>
                  </a:lnTo>
                  <a:lnTo>
                    <a:pt x="4253522" y="5237670"/>
                  </a:lnTo>
                  <a:lnTo>
                    <a:pt x="4291863" y="5260962"/>
                  </a:lnTo>
                  <a:lnTo>
                    <a:pt x="4330992" y="5283047"/>
                  </a:lnTo>
                  <a:lnTo>
                    <a:pt x="4370883" y="5303888"/>
                  </a:lnTo>
                  <a:lnTo>
                    <a:pt x="4411523" y="5323471"/>
                  </a:lnTo>
                  <a:lnTo>
                    <a:pt x="4452886" y="5341772"/>
                  </a:lnTo>
                  <a:lnTo>
                    <a:pt x="4494936" y="5358752"/>
                  </a:lnTo>
                  <a:lnTo>
                    <a:pt x="4537646" y="5374386"/>
                  </a:lnTo>
                  <a:lnTo>
                    <a:pt x="4581004" y="5388661"/>
                  </a:lnTo>
                  <a:lnTo>
                    <a:pt x="4624971" y="5401538"/>
                  </a:lnTo>
                  <a:lnTo>
                    <a:pt x="4669523" y="5413006"/>
                  </a:lnTo>
                  <a:lnTo>
                    <a:pt x="4714633" y="5423027"/>
                  </a:lnTo>
                  <a:lnTo>
                    <a:pt x="4760290" y="5431574"/>
                  </a:lnTo>
                  <a:lnTo>
                    <a:pt x="4806442" y="5438622"/>
                  </a:lnTo>
                  <a:lnTo>
                    <a:pt x="4853089" y="5444160"/>
                  </a:lnTo>
                  <a:lnTo>
                    <a:pt x="4900193" y="5448135"/>
                  </a:lnTo>
                  <a:lnTo>
                    <a:pt x="4947729" y="5450548"/>
                  </a:lnTo>
                  <a:lnTo>
                    <a:pt x="4995672" y="5451348"/>
                  </a:lnTo>
                  <a:lnTo>
                    <a:pt x="5043602" y="5450548"/>
                  </a:lnTo>
                  <a:lnTo>
                    <a:pt x="5091138" y="5448135"/>
                  </a:lnTo>
                  <a:lnTo>
                    <a:pt x="5138242" y="5444160"/>
                  </a:lnTo>
                  <a:lnTo>
                    <a:pt x="5184889" y="5438622"/>
                  </a:lnTo>
                  <a:lnTo>
                    <a:pt x="5231041" y="5431574"/>
                  </a:lnTo>
                  <a:lnTo>
                    <a:pt x="5276697" y="5423027"/>
                  </a:lnTo>
                  <a:lnTo>
                    <a:pt x="5321808" y="5413006"/>
                  </a:lnTo>
                  <a:lnTo>
                    <a:pt x="5366359" y="5401538"/>
                  </a:lnTo>
                  <a:lnTo>
                    <a:pt x="5410327" y="5388661"/>
                  </a:lnTo>
                  <a:lnTo>
                    <a:pt x="5453685" y="5374386"/>
                  </a:lnTo>
                  <a:lnTo>
                    <a:pt x="5496395" y="5358752"/>
                  </a:lnTo>
                  <a:lnTo>
                    <a:pt x="5538444" y="5341772"/>
                  </a:lnTo>
                  <a:lnTo>
                    <a:pt x="5579808" y="5323471"/>
                  </a:lnTo>
                  <a:lnTo>
                    <a:pt x="5620448" y="5303888"/>
                  </a:lnTo>
                  <a:lnTo>
                    <a:pt x="5660339" y="5283047"/>
                  </a:lnTo>
                  <a:lnTo>
                    <a:pt x="5699468" y="5260962"/>
                  </a:lnTo>
                  <a:lnTo>
                    <a:pt x="5737809" y="5237670"/>
                  </a:lnTo>
                  <a:lnTo>
                    <a:pt x="5775312" y="5213197"/>
                  </a:lnTo>
                  <a:lnTo>
                    <a:pt x="5811977" y="5187569"/>
                  </a:lnTo>
                  <a:lnTo>
                    <a:pt x="5847778" y="5160797"/>
                  </a:lnTo>
                  <a:lnTo>
                    <a:pt x="5882665" y="5132921"/>
                  </a:lnTo>
                  <a:lnTo>
                    <a:pt x="5916638" y="5103965"/>
                  </a:lnTo>
                  <a:lnTo>
                    <a:pt x="5949658" y="5073955"/>
                  </a:lnTo>
                  <a:lnTo>
                    <a:pt x="5981700" y="5042916"/>
                  </a:lnTo>
                  <a:lnTo>
                    <a:pt x="6012726" y="5010886"/>
                  </a:lnTo>
                  <a:lnTo>
                    <a:pt x="6042736" y="4977866"/>
                  </a:lnTo>
                  <a:lnTo>
                    <a:pt x="6071692" y="4943894"/>
                  </a:lnTo>
                  <a:lnTo>
                    <a:pt x="6099568" y="4909007"/>
                  </a:lnTo>
                  <a:lnTo>
                    <a:pt x="6126340" y="4873206"/>
                  </a:lnTo>
                  <a:lnTo>
                    <a:pt x="6151969" y="4836541"/>
                  </a:lnTo>
                  <a:lnTo>
                    <a:pt x="6176442" y="4799038"/>
                  </a:lnTo>
                  <a:lnTo>
                    <a:pt x="6199733" y="4760696"/>
                  </a:lnTo>
                  <a:lnTo>
                    <a:pt x="6221819" y="4721568"/>
                  </a:lnTo>
                  <a:lnTo>
                    <a:pt x="6242659" y="4681677"/>
                  </a:lnTo>
                  <a:lnTo>
                    <a:pt x="6262243" y="4641037"/>
                  </a:lnTo>
                  <a:lnTo>
                    <a:pt x="6280543" y="4599673"/>
                  </a:lnTo>
                  <a:lnTo>
                    <a:pt x="6297523" y="4557623"/>
                  </a:lnTo>
                  <a:lnTo>
                    <a:pt x="6313157" y="4514913"/>
                  </a:lnTo>
                  <a:lnTo>
                    <a:pt x="6327432" y="4471555"/>
                  </a:lnTo>
                  <a:lnTo>
                    <a:pt x="6340310" y="4427588"/>
                  </a:lnTo>
                  <a:lnTo>
                    <a:pt x="6351778" y="4383036"/>
                  </a:lnTo>
                  <a:lnTo>
                    <a:pt x="6361798" y="4337926"/>
                  </a:lnTo>
                  <a:lnTo>
                    <a:pt x="6370345" y="4292270"/>
                  </a:lnTo>
                  <a:lnTo>
                    <a:pt x="6377394" y="4246118"/>
                  </a:lnTo>
                  <a:lnTo>
                    <a:pt x="6382931" y="4199471"/>
                  </a:lnTo>
                  <a:lnTo>
                    <a:pt x="6386906" y="4152366"/>
                  </a:lnTo>
                  <a:lnTo>
                    <a:pt x="6389319" y="4104830"/>
                  </a:lnTo>
                  <a:lnTo>
                    <a:pt x="6390132" y="4056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1" y="321563"/>
              <a:ext cx="3112007" cy="21487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11" y="4789932"/>
              <a:ext cx="2345436" cy="16596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9935" y="3403091"/>
              <a:ext cx="1859280" cy="131978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294626" y="2773172"/>
            <a:ext cx="3793490" cy="214122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ts val="1939"/>
              </a:lnSpc>
              <a:spcBef>
                <a:spcPts val="102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Real-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speeds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excellent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3D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light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Wingdings"/>
              <a:buChar char=""/>
              <a:tabLst>
                <a:tab pos="240665" algn="l"/>
                <a:tab pos="21964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Flicker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eye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safe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Recyclability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6089" y="6333235"/>
            <a:ext cx="770762" cy="1024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669779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5212" y="0"/>
              <a:ext cx="7066788" cy="68580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989057" y="938276"/>
            <a:ext cx="1287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7395" algn="l"/>
              </a:tabLst>
            </a:pPr>
            <a:r>
              <a:rPr dirty="0" sz="1800" spc="-25">
                <a:latin typeface="Arial"/>
                <a:cs typeface="Arial"/>
              </a:rPr>
              <a:t>and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611236" y="410972"/>
            <a:ext cx="2306955" cy="110172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9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Under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70">
                <a:latin typeface="Arial"/>
                <a:cs typeface="Arial"/>
              </a:rPr>
              <a:t>Panel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Camera</a:t>
            </a:r>
            <a:endParaRPr sz="1800">
              <a:latin typeface="Arial"/>
              <a:cs typeface="Arial"/>
            </a:endParaRPr>
          </a:p>
          <a:p>
            <a:pPr marL="241300" marR="262890" indent="-2286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1300" algn="l"/>
                <a:tab pos="1388745" algn="l"/>
              </a:tabLst>
            </a:pPr>
            <a:r>
              <a:rPr dirty="0" sz="1800" spc="-10">
                <a:latin typeface="Arial"/>
                <a:cs typeface="Arial"/>
              </a:rPr>
              <a:t>Thinner,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lighter attractive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11236" y="1614627"/>
            <a:ext cx="3665220" cy="4608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1800" spc="-85">
                <a:latin typeface="Arial"/>
                <a:cs typeface="Arial"/>
              </a:rPr>
              <a:t>OLEDs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cost-</a:t>
            </a:r>
            <a:r>
              <a:rPr dirty="0" sz="1800" spc="-10">
                <a:latin typeface="Arial"/>
                <a:cs typeface="Arial"/>
              </a:rPr>
              <a:t>effective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241300" marR="6350" indent="-228600">
              <a:lnSpc>
                <a:spcPct val="100000"/>
              </a:lnSpc>
              <a:spcBef>
                <a:spcPts val="919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Carlito"/>
                <a:cs typeface="Carlito"/>
              </a:rPr>
              <a:t>Infinite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contrast</a:t>
            </a:r>
            <a:r>
              <a:rPr dirty="0" sz="1800" spc="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ratio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and</a:t>
            </a:r>
            <a:r>
              <a:rPr dirty="0" sz="1800" spc="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an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infinite </a:t>
            </a:r>
            <a:r>
              <a:rPr dirty="0" sz="1800">
                <a:latin typeface="Carlito"/>
                <a:cs typeface="Carlito"/>
              </a:rPr>
              <a:t>dynamic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range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latin typeface="Carlito"/>
                <a:cs typeface="Carlito"/>
              </a:rPr>
              <a:t>Self-</a:t>
            </a:r>
            <a:r>
              <a:rPr dirty="0" sz="1800">
                <a:latin typeface="Carlito"/>
                <a:cs typeface="Carlito"/>
              </a:rPr>
              <a:t>emissive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display</a:t>
            </a:r>
            <a:endParaRPr sz="18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0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Carlito"/>
                <a:cs typeface="Carlito"/>
              </a:rPr>
              <a:t>On-</a:t>
            </a:r>
            <a:r>
              <a:rPr dirty="0" sz="1800" spc="8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cell</a:t>
            </a:r>
            <a:r>
              <a:rPr dirty="0" sz="1800" spc="7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touch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without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sacrificing</a:t>
            </a:r>
            <a:r>
              <a:rPr dirty="0" sz="1800" spc="8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fill </a:t>
            </a:r>
            <a:r>
              <a:rPr dirty="0" sz="1800" spc="-10">
                <a:latin typeface="Carlito"/>
                <a:cs typeface="Carlito"/>
              </a:rPr>
              <a:t>factor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Carlito"/>
                <a:cs typeface="Carlito"/>
              </a:rPr>
              <a:t>Low</a:t>
            </a:r>
            <a:r>
              <a:rPr dirty="0" sz="1800" spc="-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UV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output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7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voltage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operating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temperatures,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cool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touch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Long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lifetime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control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44311" y="0"/>
            <a:ext cx="6647815" cy="6858000"/>
            <a:chOff x="5544311" y="0"/>
            <a:chExt cx="664781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5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696955" y="0"/>
              <a:ext cx="1495425" cy="6858000"/>
            </a:xfrm>
            <a:custGeom>
              <a:avLst/>
              <a:gdLst/>
              <a:ahLst/>
              <a:cxnLst/>
              <a:rect l="l" t="t" r="r" b="b"/>
              <a:pathLst>
                <a:path w="1495425" h="6858000">
                  <a:moveTo>
                    <a:pt x="14950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044" y="6858000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4311" y="498360"/>
              <a:ext cx="6283451" cy="61097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686043" y="513587"/>
              <a:ext cx="6009640" cy="5835650"/>
            </a:xfrm>
            <a:custGeom>
              <a:avLst/>
              <a:gdLst/>
              <a:ahLst/>
              <a:cxnLst/>
              <a:rect l="l" t="t" r="r" b="b"/>
              <a:pathLst>
                <a:path w="6009640" h="5835650">
                  <a:moveTo>
                    <a:pt x="6009132" y="0"/>
                  </a:moveTo>
                  <a:lnTo>
                    <a:pt x="0" y="0"/>
                  </a:lnTo>
                  <a:lnTo>
                    <a:pt x="0" y="5835396"/>
                  </a:lnTo>
                  <a:lnTo>
                    <a:pt x="6009132" y="5835396"/>
                  </a:lnTo>
                  <a:lnTo>
                    <a:pt x="6009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7127" y="800100"/>
              <a:ext cx="5425439" cy="52578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7181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Arial"/>
                <a:cs typeface="Arial"/>
              </a:rPr>
              <a:t>Disadvantages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0" y="1083563"/>
            <a:ext cx="86995" cy="673735"/>
          </a:xfrm>
          <a:custGeom>
            <a:avLst/>
            <a:gdLst/>
            <a:ahLst/>
            <a:cxnLst/>
            <a:rect l="l" t="t" r="r" b="b"/>
            <a:pathLst>
              <a:path w="86995" h="673735">
                <a:moveTo>
                  <a:pt x="86868" y="0"/>
                </a:moveTo>
                <a:lnTo>
                  <a:pt x="0" y="0"/>
                </a:lnTo>
                <a:lnTo>
                  <a:pt x="0" y="673608"/>
                </a:lnTo>
                <a:lnTo>
                  <a:pt x="86868" y="673608"/>
                </a:lnTo>
                <a:lnTo>
                  <a:pt x="868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0020" y="1083563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4463" y="2090927"/>
            <a:ext cx="4297680" cy="27940"/>
          </a:xfrm>
          <a:custGeom>
            <a:avLst/>
            <a:gdLst/>
            <a:ahLst/>
            <a:cxnLst/>
            <a:rect l="l" t="t" r="r" b="b"/>
            <a:pathLst>
              <a:path w="4297680" h="27939">
                <a:moveTo>
                  <a:pt x="4297680" y="0"/>
                </a:moveTo>
                <a:lnTo>
                  <a:pt x="0" y="0"/>
                </a:lnTo>
                <a:lnTo>
                  <a:pt x="0" y="27432"/>
                </a:lnTo>
                <a:lnTo>
                  <a:pt x="4297680" y="27432"/>
                </a:lnTo>
                <a:lnTo>
                  <a:pt x="42976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69442" y="2803652"/>
            <a:ext cx="4403725" cy="302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9525" indent="-22860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41300" algn="l"/>
                <a:tab pos="328930" algn="l"/>
              </a:tabLst>
            </a:pPr>
            <a:r>
              <a:rPr dirty="0" sz="1800">
                <a:latin typeface="Arial"/>
                <a:cs typeface="Arial"/>
              </a:rPr>
              <a:t>	First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all,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it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costs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 </a:t>
            </a:r>
            <a:r>
              <a:rPr dirty="0" sz="1800" spc="-150">
                <a:latin typeface="Arial"/>
                <a:cs typeface="Arial"/>
              </a:rPr>
              <a:t>OLED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LCD</a:t>
            </a:r>
            <a:endParaRPr sz="1800">
              <a:latin typeface="Arial"/>
              <a:cs typeface="Arial"/>
            </a:endParaRPr>
          </a:p>
          <a:p>
            <a:pPr algn="just" marL="240029" marR="6985" indent="-227329">
              <a:lnSpc>
                <a:spcPct val="100000"/>
              </a:lnSpc>
              <a:spcBef>
                <a:spcPts val="994"/>
              </a:spcBef>
              <a:buFont typeface="Courier New"/>
              <a:buChar char="o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OLEDs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limited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lifetime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(like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any </a:t>
            </a:r>
            <a:r>
              <a:rPr dirty="0" sz="1800" spc="-25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display,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really),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quite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problem </a:t>
            </a:r>
            <a:r>
              <a:rPr dirty="0" sz="1800" spc="-1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few</a:t>
            </a:r>
            <a:r>
              <a:rPr dirty="0" sz="1800" spc="-60">
                <a:latin typeface="Arial"/>
                <a:cs typeface="Arial"/>
              </a:rPr>
              <a:t> years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ago.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10"/>
              </a:spcBef>
              <a:buFont typeface="Courier New"/>
              <a:buChar char="o"/>
              <a:tabLst>
                <a:tab pos="241300" algn="l"/>
                <a:tab pos="316865" algn="l"/>
              </a:tabLst>
            </a:pP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25">
                <a:latin typeface="Arial"/>
                <a:cs typeface="Arial"/>
              </a:rPr>
              <a:t>OLEDs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problematic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direct </a:t>
            </a:r>
            <a:r>
              <a:rPr dirty="0" sz="1800">
                <a:latin typeface="Arial"/>
                <a:cs typeface="Arial"/>
              </a:rPr>
              <a:t>sunlight,</a:t>
            </a:r>
            <a:r>
              <a:rPr dirty="0" sz="1800" spc="4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4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4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415">
                <a:latin typeface="Arial"/>
                <a:cs typeface="Arial"/>
              </a:rPr>
              <a:t>  </a:t>
            </a:r>
            <a:r>
              <a:rPr dirty="0" sz="1800" spc="-30">
                <a:latin typeface="Arial"/>
                <a:cs typeface="Arial"/>
              </a:rPr>
              <a:t>emissive </a:t>
            </a:r>
            <a:r>
              <a:rPr dirty="0" sz="1800">
                <a:latin typeface="Arial"/>
                <a:cs typeface="Arial"/>
              </a:rPr>
              <a:t>nature.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Display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makers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however,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soon </a:t>
            </a:r>
            <a:r>
              <a:rPr dirty="0" sz="1800">
                <a:latin typeface="Arial"/>
                <a:cs typeface="Arial"/>
              </a:rPr>
              <a:t>upgraded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50">
                <a:latin typeface="Arial"/>
                <a:cs typeface="Arial"/>
              </a:rPr>
              <a:t>OLED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displays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to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increase </a:t>
            </a:r>
            <a:r>
              <a:rPr dirty="0" sz="1800" spc="-10">
                <a:latin typeface="Arial"/>
                <a:cs typeface="Arial"/>
              </a:rPr>
              <a:t>performance.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5419" y="6567322"/>
            <a:ext cx="888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166095" y="656732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4855" rIns="0" bIns="0" rtlCol="0" vert="horz">
            <a:spAutoFit/>
          </a:bodyPr>
          <a:lstStyle/>
          <a:p>
            <a:pPr marL="6052185" marR="5080">
              <a:lnSpc>
                <a:spcPts val="4000"/>
              </a:lnSpc>
              <a:spcBef>
                <a:spcPts val="595"/>
              </a:spcBef>
            </a:pPr>
            <a:r>
              <a:rPr dirty="0" sz="3700">
                <a:latin typeface="Trebuchet MS"/>
                <a:cs typeface="Trebuchet MS"/>
              </a:rPr>
              <a:t>Where</a:t>
            </a:r>
            <a:r>
              <a:rPr dirty="0" sz="3700" spc="-45">
                <a:latin typeface="Trebuchet MS"/>
                <a:cs typeface="Trebuchet MS"/>
              </a:rPr>
              <a:t> </a:t>
            </a:r>
            <a:r>
              <a:rPr dirty="0" sz="3700">
                <a:latin typeface="Trebuchet MS"/>
                <a:cs typeface="Trebuchet MS"/>
              </a:rPr>
              <a:t>can</a:t>
            </a:r>
            <a:r>
              <a:rPr dirty="0" sz="3700" spc="-45">
                <a:latin typeface="Trebuchet MS"/>
                <a:cs typeface="Trebuchet MS"/>
              </a:rPr>
              <a:t> </a:t>
            </a:r>
            <a:r>
              <a:rPr dirty="0" sz="3700" spc="140">
                <a:latin typeface="Trebuchet MS"/>
                <a:cs typeface="Trebuchet MS"/>
              </a:rPr>
              <a:t>I</a:t>
            </a:r>
            <a:r>
              <a:rPr dirty="0" sz="3700" spc="-40">
                <a:latin typeface="Trebuchet MS"/>
                <a:cs typeface="Trebuchet MS"/>
              </a:rPr>
              <a:t> </a:t>
            </a:r>
            <a:r>
              <a:rPr dirty="0" sz="3700">
                <a:latin typeface="Trebuchet MS"/>
                <a:cs typeface="Trebuchet MS"/>
              </a:rPr>
              <a:t>find</a:t>
            </a:r>
            <a:r>
              <a:rPr dirty="0" sz="3700" spc="-50">
                <a:latin typeface="Trebuchet MS"/>
                <a:cs typeface="Trebuchet MS"/>
              </a:rPr>
              <a:t> </a:t>
            </a:r>
            <a:r>
              <a:rPr dirty="0" sz="3700" spc="-25">
                <a:latin typeface="Trebuchet MS"/>
                <a:cs typeface="Trebuchet MS"/>
              </a:rPr>
              <a:t>an </a:t>
            </a:r>
            <a:r>
              <a:rPr dirty="0" sz="3700">
                <a:latin typeface="Trebuchet MS"/>
                <a:cs typeface="Trebuchet MS"/>
              </a:rPr>
              <a:t>OLED</a:t>
            </a:r>
            <a:r>
              <a:rPr dirty="0" sz="3700" spc="75">
                <a:latin typeface="Trebuchet MS"/>
                <a:cs typeface="Trebuchet MS"/>
              </a:rPr>
              <a:t> </a:t>
            </a:r>
            <a:r>
              <a:rPr dirty="0" sz="3700">
                <a:latin typeface="Trebuchet MS"/>
                <a:cs typeface="Trebuchet MS"/>
              </a:rPr>
              <a:t>display</a:t>
            </a:r>
            <a:r>
              <a:rPr dirty="0" sz="3700" spc="60">
                <a:latin typeface="Trebuchet MS"/>
                <a:cs typeface="Trebuchet MS"/>
              </a:rPr>
              <a:t> </a:t>
            </a:r>
            <a:r>
              <a:rPr dirty="0" sz="3700" spc="-10">
                <a:latin typeface="Trebuchet MS"/>
                <a:cs typeface="Trebuchet MS"/>
              </a:rPr>
              <a:t>today?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2453"/>
            <a:ext cx="3000754" cy="269158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7351" y="0"/>
            <a:ext cx="2991612" cy="33390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18914"/>
            <a:ext cx="6188963" cy="333908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679818" y="2409189"/>
            <a:ext cx="4559300" cy="278066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241300" marR="111125" indent="-228600">
              <a:lnSpc>
                <a:spcPts val="2160"/>
              </a:lnSpc>
              <a:spcBef>
                <a:spcPts val="375"/>
              </a:spcBef>
              <a:buFont typeface="Wingdings"/>
              <a:buChar char=""/>
              <a:tabLst>
                <a:tab pos="241300" algn="l"/>
              </a:tabLst>
            </a:pPr>
            <a:r>
              <a:rPr dirty="0" sz="2000" spc="-165">
                <a:latin typeface="Arial"/>
                <a:cs typeface="Arial"/>
              </a:rPr>
              <a:t>OLEDs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are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today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10">
                <a:latin typeface="Arial"/>
                <a:cs typeface="Arial"/>
              </a:rPr>
              <a:t>mobile </a:t>
            </a:r>
            <a:r>
              <a:rPr dirty="0" sz="2000" spc="-20">
                <a:latin typeface="Arial"/>
                <a:cs typeface="Arial"/>
              </a:rPr>
              <a:t>phones,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cameras,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VR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headsets, </a:t>
            </a:r>
            <a:r>
              <a:rPr dirty="0" sz="2000" spc="-10">
                <a:latin typeface="Arial"/>
                <a:cs typeface="Arial"/>
              </a:rPr>
              <a:t>tablets,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60">
                <a:latin typeface="Verdana"/>
                <a:cs typeface="Verdana"/>
              </a:rPr>
              <a:t>laptop’s,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85">
                <a:latin typeface="Verdana"/>
                <a:cs typeface="Verdana"/>
              </a:rPr>
              <a:t>TVs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35">
                <a:latin typeface="Verdana"/>
                <a:cs typeface="Verdana"/>
              </a:rPr>
              <a:t>and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signage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280"/>
              </a:lnSpc>
              <a:spcBef>
                <a:spcPts val="735"/>
              </a:spcBef>
              <a:buFont typeface="Wingdings"/>
              <a:buChar char="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2021,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500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dirty="0" sz="2000">
                <a:latin typeface="Arial"/>
                <a:cs typeface="Arial"/>
              </a:rPr>
              <a:t>million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AMOLED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screens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produced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dirty="0" sz="2000" spc="135">
                <a:latin typeface="Arial"/>
                <a:cs typeface="Arial"/>
              </a:rPr>
              <a:t>-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85">
                <a:latin typeface="Arial"/>
                <a:cs typeface="Arial"/>
              </a:rPr>
              <a:t>to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satisfy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demand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above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dirty="0" sz="2000" spc="-10">
                <a:latin typeface="Arial"/>
                <a:cs typeface="Arial"/>
              </a:rPr>
              <a:t>products.</a:t>
            </a:r>
            <a:endParaRPr sz="2000">
              <a:latin typeface="Arial"/>
              <a:cs typeface="Arial"/>
            </a:endParaRPr>
          </a:p>
          <a:p>
            <a:pPr marL="241300" marR="594995" indent="-228600">
              <a:lnSpc>
                <a:spcPts val="2160"/>
              </a:lnSpc>
              <a:spcBef>
                <a:spcPts val="1030"/>
              </a:spcBef>
              <a:buFont typeface="Wingdings"/>
              <a:buChar char=""/>
              <a:tabLst>
                <a:tab pos="241300" algn="l"/>
              </a:tabLst>
            </a:pPr>
            <a:r>
              <a:rPr dirty="0" sz="2000" spc="-50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leading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AMOLED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 spc="-50">
                <a:latin typeface="Arial"/>
                <a:cs typeface="Arial"/>
              </a:rPr>
              <a:t>Samsung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Display.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7981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929366" y="6421932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44311" y="0"/>
            <a:ext cx="6647815" cy="6858000"/>
            <a:chOff x="5544311" y="0"/>
            <a:chExt cx="664781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5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696955" y="0"/>
              <a:ext cx="1495425" cy="6858000"/>
            </a:xfrm>
            <a:custGeom>
              <a:avLst/>
              <a:gdLst/>
              <a:ahLst/>
              <a:cxnLst/>
              <a:rect l="l" t="t" r="r" b="b"/>
              <a:pathLst>
                <a:path w="1495425" h="6858000">
                  <a:moveTo>
                    <a:pt x="14950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044" y="6858000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4311" y="498360"/>
              <a:ext cx="6283451" cy="61097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686043" y="513587"/>
              <a:ext cx="6009640" cy="5835650"/>
            </a:xfrm>
            <a:custGeom>
              <a:avLst/>
              <a:gdLst/>
              <a:ahLst/>
              <a:cxnLst/>
              <a:rect l="l" t="t" r="r" b="b"/>
              <a:pathLst>
                <a:path w="6009640" h="5835650">
                  <a:moveTo>
                    <a:pt x="6009132" y="0"/>
                  </a:moveTo>
                  <a:lnTo>
                    <a:pt x="0" y="0"/>
                  </a:lnTo>
                  <a:lnTo>
                    <a:pt x="0" y="5835396"/>
                  </a:lnTo>
                  <a:lnTo>
                    <a:pt x="6009132" y="5835396"/>
                  </a:lnTo>
                  <a:lnTo>
                    <a:pt x="6009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7127" y="800100"/>
              <a:ext cx="5425439" cy="52577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8037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dirty="0"/>
              <a:t>Is</a:t>
            </a:r>
            <a:r>
              <a:rPr dirty="0" spc="-55"/>
              <a:t> </a:t>
            </a:r>
            <a:r>
              <a:rPr dirty="0"/>
              <a:t>OLED</a:t>
            </a:r>
            <a:r>
              <a:rPr dirty="0" spc="-40"/>
              <a:t> </a:t>
            </a:r>
            <a:r>
              <a:rPr dirty="0"/>
              <a:t>screen</a:t>
            </a:r>
            <a:r>
              <a:rPr dirty="0" spc="-55"/>
              <a:t> </a:t>
            </a:r>
            <a:r>
              <a:rPr dirty="0"/>
              <a:t>bad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 spc="-10"/>
              <a:t>eyes?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0" y="1083563"/>
            <a:ext cx="86995" cy="673735"/>
          </a:xfrm>
          <a:custGeom>
            <a:avLst/>
            <a:gdLst/>
            <a:ahLst/>
            <a:cxnLst/>
            <a:rect l="l" t="t" r="r" b="b"/>
            <a:pathLst>
              <a:path w="86995" h="673735">
                <a:moveTo>
                  <a:pt x="86868" y="0"/>
                </a:moveTo>
                <a:lnTo>
                  <a:pt x="0" y="0"/>
                </a:lnTo>
                <a:lnTo>
                  <a:pt x="0" y="673608"/>
                </a:lnTo>
                <a:lnTo>
                  <a:pt x="86868" y="673608"/>
                </a:lnTo>
                <a:lnTo>
                  <a:pt x="868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0020" y="1083563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4463" y="2090927"/>
            <a:ext cx="4297680" cy="27940"/>
          </a:xfrm>
          <a:custGeom>
            <a:avLst/>
            <a:gdLst/>
            <a:ahLst/>
            <a:cxnLst/>
            <a:rect l="l" t="t" r="r" b="b"/>
            <a:pathLst>
              <a:path w="4297680" h="27939">
                <a:moveTo>
                  <a:pt x="4297680" y="0"/>
                </a:moveTo>
                <a:lnTo>
                  <a:pt x="0" y="0"/>
                </a:lnTo>
                <a:lnTo>
                  <a:pt x="0" y="27432"/>
                </a:lnTo>
                <a:lnTo>
                  <a:pt x="4297680" y="27432"/>
                </a:lnTo>
                <a:lnTo>
                  <a:pt x="42976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69442" y="3470275"/>
            <a:ext cx="440245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>
                <a:latin typeface="Carlito"/>
                <a:cs typeface="Carlito"/>
              </a:rPr>
              <a:t>OLED</a:t>
            </a:r>
            <a:r>
              <a:rPr dirty="0" sz="1800" spc="27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screens</a:t>
            </a:r>
            <a:r>
              <a:rPr dirty="0" sz="1800" spc="28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are</a:t>
            </a:r>
            <a:r>
              <a:rPr dirty="0" sz="1800" spc="28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better</a:t>
            </a:r>
            <a:r>
              <a:rPr dirty="0" sz="1800" spc="27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for</a:t>
            </a:r>
            <a:r>
              <a:rPr dirty="0" sz="1800" spc="27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the</a:t>
            </a:r>
            <a:r>
              <a:rPr dirty="0" sz="1800" spc="280">
                <a:latin typeface="Carlito"/>
                <a:cs typeface="Carlito"/>
              </a:rPr>
              <a:t>  </a:t>
            </a:r>
            <a:r>
              <a:rPr dirty="0" sz="1800" spc="-20">
                <a:latin typeface="Carlito"/>
                <a:cs typeface="Carlito"/>
              </a:rPr>
              <a:t>eyes </a:t>
            </a:r>
            <a:r>
              <a:rPr dirty="0" sz="1800">
                <a:latin typeface="Carlito"/>
                <a:cs typeface="Carlito"/>
              </a:rPr>
              <a:t>compared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to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other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devices</a:t>
            </a:r>
            <a:r>
              <a:rPr dirty="0" sz="1800" spc="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like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LCD</a:t>
            </a:r>
            <a:r>
              <a:rPr dirty="0" sz="1800" spc="3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because </a:t>
            </a:r>
            <a:r>
              <a:rPr dirty="0" sz="1800">
                <a:latin typeface="Carlito"/>
                <a:cs typeface="Carlito"/>
              </a:rPr>
              <a:t>they</a:t>
            </a:r>
            <a:r>
              <a:rPr dirty="0" sz="1800" spc="2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emit</a:t>
            </a:r>
            <a:r>
              <a:rPr dirty="0" sz="1800" spc="229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less</a:t>
            </a:r>
            <a:r>
              <a:rPr dirty="0" sz="1800" spc="2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blue</a:t>
            </a:r>
            <a:r>
              <a:rPr dirty="0" sz="1800" spc="229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light.</a:t>
            </a:r>
            <a:r>
              <a:rPr dirty="0" sz="1800" spc="235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The</a:t>
            </a:r>
            <a:r>
              <a:rPr dirty="0" sz="1800" spc="229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backlights</a:t>
            </a:r>
            <a:r>
              <a:rPr dirty="0" sz="1800" spc="229" b="1">
                <a:latin typeface="Carlito"/>
                <a:cs typeface="Carlito"/>
              </a:rPr>
              <a:t> </a:t>
            </a:r>
            <a:r>
              <a:rPr dirty="0" sz="1800" spc="-25" b="1">
                <a:latin typeface="Carlito"/>
                <a:cs typeface="Carlito"/>
              </a:rPr>
              <a:t>of </a:t>
            </a:r>
            <a:r>
              <a:rPr dirty="0" sz="1800" b="1">
                <a:latin typeface="Carlito"/>
                <a:cs typeface="Carlito"/>
              </a:rPr>
              <a:t>other</a:t>
            </a:r>
            <a:r>
              <a:rPr dirty="0" sz="1800" spc="12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displays</a:t>
            </a:r>
            <a:r>
              <a:rPr dirty="0" sz="1800" spc="13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emit</a:t>
            </a:r>
            <a:r>
              <a:rPr dirty="0" sz="1800" spc="12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lots</a:t>
            </a:r>
            <a:r>
              <a:rPr dirty="0" sz="1800" spc="12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of</a:t>
            </a:r>
            <a:r>
              <a:rPr dirty="0" sz="1800" spc="12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blue</a:t>
            </a:r>
            <a:r>
              <a:rPr dirty="0" sz="1800" spc="12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light</a:t>
            </a:r>
            <a:r>
              <a:rPr dirty="0" sz="1800">
                <a:latin typeface="Carlito"/>
                <a:cs typeface="Carlito"/>
              </a:rPr>
              <a:t>.</a:t>
            </a:r>
            <a:r>
              <a:rPr dirty="0" sz="1800" spc="12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OLED </a:t>
            </a:r>
            <a:r>
              <a:rPr dirty="0" sz="1800">
                <a:latin typeface="Carlito"/>
                <a:cs typeface="Carlito"/>
              </a:rPr>
              <a:t>has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much</a:t>
            </a:r>
            <a:r>
              <a:rPr dirty="0" sz="1800" spc="9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less</a:t>
            </a:r>
            <a:r>
              <a:rPr dirty="0" sz="1800" spc="8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blue</a:t>
            </a:r>
            <a:r>
              <a:rPr dirty="0" sz="1800" spc="8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light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(34%)</a:t>
            </a:r>
            <a:r>
              <a:rPr dirty="0" sz="1800" spc="9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compared</a:t>
            </a:r>
            <a:r>
              <a:rPr dirty="0" sz="1800" spc="85">
                <a:latin typeface="Carlito"/>
                <a:cs typeface="Carlito"/>
              </a:rPr>
              <a:t> </a:t>
            </a:r>
            <a:r>
              <a:rPr dirty="0" sz="1800" spc="-25">
                <a:latin typeface="Carlito"/>
                <a:cs typeface="Carlito"/>
              </a:rPr>
              <a:t>to </a:t>
            </a:r>
            <a:r>
              <a:rPr dirty="0" sz="1800">
                <a:latin typeface="Carlito"/>
                <a:cs typeface="Carlito"/>
              </a:rPr>
              <a:t>LCD</a:t>
            </a:r>
            <a:r>
              <a:rPr dirty="0" sz="1800" spc="-6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displays</a:t>
            </a:r>
            <a:r>
              <a:rPr dirty="0" sz="1800" spc="-8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(65%).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5419" y="6567322"/>
            <a:ext cx="888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166095" y="656732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66977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5212" y="0"/>
              <a:ext cx="7066788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33106" y="216865"/>
            <a:ext cx="175260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Arial"/>
                <a:cs typeface="Arial"/>
              </a:rPr>
              <a:t>Conclusion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893557" y="792226"/>
            <a:ext cx="4169410" cy="4374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7620" indent="-2286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OLEDs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offer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advantages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over </a:t>
            </a:r>
            <a:r>
              <a:rPr dirty="0" sz="1800">
                <a:latin typeface="Arial"/>
                <a:cs typeface="Arial"/>
              </a:rPr>
              <a:t>both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LCDs.</a:t>
            </a:r>
            <a:endParaRPr sz="1800">
              <a:latin typeface="Arial"/>
              <a:cs typeface="Arial"/>
            </a:endParaRPr>
          </a:p>
          <a:p>
            <a:pPr algn="just" marL="241300" marR="6350" indent="-228600">
              <a:lnSpc>
                <a:spcPct val="100000"/>
              </a:lnSpc>
              <a:spcBef>
                <a:spcPts val="994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10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0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thinner,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lighter</a:t>
            </a:r>
            <a:r>
              <a:rPr dirty="0" sz="1800" spc="1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0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more </a:t>
            </a:r>
            <a:r>
              <a:rPr dirty="0" sz="1800">
                <a:latin typeface="Arial"/>
                <a:cs typeface="Arial"/>
              </a:rPr>
              <a:t>flexible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crystalline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layers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an 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LCD.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101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fields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view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own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light.</a:t>
            </a:r>
            <a:endParaRPr sz="1800">
              <a:latin typeface="Arial"/>
              <a:cs typeface="Arial"/>
            </a:endParaRPr>
          </a:p>
          <a:p>
            <a:pPr algn="just" marL="241300" marR="5715" indent="-228600">
              <a:lnSpc>
                <a:spcPct val="100000"/>
              </a:lnSpc>
              <a:spcBef>
                <a:spcPts val="994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Research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development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field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48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OLEDs</a:t>
            </a:r>
            <a:r>
              <a:rPr dirty="0" sz="1800" spc="4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proceeding</a:t>
            </a:r>
            <a:r>
              <a:rPr dirty="0" sz="1800" spc="4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rapidly</a:t>
            </a:r>
            <a:r>
              <a:rPr dirty="0" sz="1800" spc="4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1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lead</a:t>
            </a:r>
            <a:r>
              <a:rPr dirty="0" sz="1800" spc="1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future</a:t>
            </a:r>
            <a:r>
              <a:rPr dirty="0" sz="1800" spc="1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applications</a:t>
            </a:r>
            <a:r>
              <a:rPr dirty="0" sz="1800" spc="190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heads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displays,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automotive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dash </a:t>
            </a:r>
            <a:r>
              <a:rPr dirty="0" sz="1800">
                <a:latin typeface="Arial"/>
                <a:cs typeface="Arial"/>
              </a:rPr>
              <a:t>boards,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billboard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displays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1000"/>
              </a:spcBef>
              <a:buFont typeface="Wingdings"/>
              <a:buChar char="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OLEDs</a:t>
            </a:r>
            <a:r>
              <a:rPr dirty="0" sz="1800" spc="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refresh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faster</a:t>
            </a:r>
            <a:r>
              <a:rPr dirty="0" sz="1800" spc="40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than</a:t>
            </a:r>
            <a:endParaRPr sz="1800">
              <a:latin typeface="Arial"/>
              <a:cs typeface="Arial"/>
            </a:endParaRPr>
          </a:p>
          <a:p>
            <a:pPr algn="just" marL="2413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LCDs,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device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OLED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display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93557" y="5141214"/>
            <a:ext cx="4168140" cy="149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  <a:tabLst>
                <a:tab pos="944880" algn="l"/>
                <a:tab pos="1854835" algn="l"/>
                <a:tab pos="3142615" algn="l"/>
                <a:tab pos="3975100" algn="l"/>
              </a:tabLst>
            </a:pPr>
            <a:r>
              <a:rPr dirty="0" sz="1800" spc="-10">
                <a:latin typeface="Arial"/>
                <a:cs typeface="Arial"/>
              </a:rPr>
              <a:t>could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change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information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almost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real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  <a:p>
            <a:pPr marL="241300" marR="5715" indent="-228600">
              <a:lnSpc>
                <a:spcPct val="100000"/>
              </a:lnSpc>
              <a:spcBef>
                <a:spcPts val="1005"/>
              </a:spcBef>
              <a:buFont typeface="Wingdings"/>
              <a:buChar char=""/>
              <a:tabLst>
                <a:tab pos="241300" algn="l"/>
                <a:tab pos="963294" algn="l"/>
                <a:tab pos="1844039" algn="l"/>
                <a:tab pos="2533015" algn="l"/>
                <a:tab pos="2929255" algn="l"/>
                <a:tab pos="3633470" algn="l"/>
              </a:tabLst>
            </a:pPr>
            <a:r>
              <a:rPr dirty="0" sz="1800" spc="-10">
                <a:latin typeface="Arial"/>
                <a:cs typeface="Arial"/>
              </a:rPr>
              <a:t>Video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images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could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much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more </a:t>
            </a:r>
            <a:r>
              <a:rPr dirty="0" sz="1800">
                <a:latin typeface="Arial"/>
                <a:cs typeface="Arial"/>
              </a:rPr>
              <a:t>realistic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constantly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updated.</a:t>
            </a:r>
            <a:endParaRPr sz="1800">
              <a:latin typeface="Arial"/>
              <a:cs typeface="Arial"/>
            </a:endParaRPr>
          </a:p>
          <a:p>
            <a:pPr algn="r" marR="791210">
              <a:lnSpc>
                <a:spcPct val="100000"/>
              </a:lnSpc>
              <a:spcBef>
                <a:spcPts val="509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09955" y="641604"/>
            <a:ext cx="708660" cy="2476500"/>
            <a:chOff x="409955" y="641604"/>
            <a:chExt cx="708660" cy="2476500"/>
          </a:xfrm>
        </p:grpSpPr>
        <p:sp>
          <p:nvSpPr>
            <p:cNvPr id="4" name="object 4" descr=""/>
            <p:cNvSpPr/>
            <p:nvPr/>
          </p:nvSpPr>
          <p:spPr>
            <a:xfrm>
              <a:off x="409955" y="1022604"/>
              <a:ext cx="708660" cy="2095500"/>
            </a:xfrm>
            <a:custGeom>
              <a:avLst/>
              <a:gdLst/>
              <a:ahLst/>
              <a:cxnLst/>
              <a:rect l="l" t="t" r="r" b="b"/>
              <a:pathLst>
                <a:path w="708660" h="2095500">
                  <a:moveTo>
                    <a:pt x="0" y="0"/>
                  </a:moveTo>
                  <a:lnTo>
                    <a:pt x="0" y="1517396"/>
                  </a:lnTo>
                  <a:lnTo>
                    <a:pt x="708660" y="2095500"/>
                  </a:lnTo>
                  <a:lnTo>
                    <a:pt x="708660" y="578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9955" y="838200"/>
              <a:ext cx="402590" cy="1705610"/>
            </a:xfrm>
            <a:custGeom>
              <a:avLst/>
              <a:gdLst/>
              <a:ahLst/>
              <a:cxnLst/>
              <a:rect l="l" t="t" r="r" b="b"/>
              <a:pathLst>
                <a:path w="402590" h="1705610">
                  <a:moveTo>
                    <a:pt x="402336" y="0"/>
                  </a:moveTo>
                  <a:lnTo>
                    <a:pt x="0" y="183007"/>
                  </a:lnTo>
                  <a:lnTo>
                    <a:pt x="0" y="1705355"/>
                  </a:lnTo>
                  <a:lnTo>
                    <a:pt x="402336" y="1517777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4651" y="641604"/>
              <a:ext cx="167640" cy="1713230"/>
            </a:xfrm>
            <a:custGeom>
              <a:avLst/>
              <a:gdLst/>
              <a:ahLst/>
              <a:cxnLst/>
              <a:rect l="l" t="t" r="r" b="b"/>
              <a:pathLst>
                <a:path w="167640" h="1713230">
                  <a:moveTo>
                    <a:pt x="0" y="0"/>
                  </a:moveTo>
                  <a:lnTo>
                    <a:pt x="0" y="1545336"/>
                  </a:lnTo>
                  <a:lnTo>
                    <a:pt x="167640" y="1712976"/>
                  </a:lnTo>
                  <a:lnTo>
                    <a:pt x="167640" y="169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1222735" y="635508"/>
            <a:ext cx="329565" cy="1742439"/>
          </a:xfrm>
          <a:custGeom>
            <a:avLst/>
            <a:gdLst/>
            <a:ahLst/>
            <a:cxnLst/>
            <a:rect l="l" t="t" r="r" b="b"/>
            <a:pathLst>
              <a:path w="329565" h="1742439">
                <a:moveTo>
                  <a:pt x="329184" y="0"/>
                </a:moveTo>
                <a:lnTo>
                  <a:pt x="0" y="198627"/>
                </a:lnTo>
                <a:lnTo>
                  <a:pt x="0" y="1741931"/>
                </a:lnTo>
                <a:lnTo>
                  <a:pt x="329184" y="1543303"/>
                </a:lnTo>
                <a:lnTo>
                  <a:pt x="32918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4651" y="635508"/>
            <a:ext cx="10907395" cy="1542415"/>
          </a:xfrm>
          <a:prstGeom prst="rect"/>
          <a:solidFill>
            <a:srgbClr val="4471C4"/>
          </a:solidFill>
        </p:spPr>
        <p:txBody>
          <a:bodyPr wrap="square" lIns="0" tIns="421639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3319"/>
              </a:spcBef>
            </a:pPr>
            <a:r>
              <a:rPr dirty="0" sz="4000" spc="-10">
                <a:solidFill>
                  <a:srgbClr val="FFFFFF"/>
                </a:solidFill>
                <a:latin typeface="Arial"/>
                <a:cs typeface="Arial"/>
              </a:rPr>
              <a:t>References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46657" y="2295930"/>
            <a:ext cx="8350250" cy="3881754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695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3"/>
              </a:rPr>
              <a:t>https://oled.com/oleds/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665" algn="l"/>
              </a:tabLst>
            </a:pPr>
            <a:r>
              <a:rPr dirty="0" u="sng" sz="1800" spc="16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4"/>
              </a:rPr>
              <a:t>https://www.reliancedigital.in/solutionbox/how-oled-technology-works/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5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19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1800" spc="-2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5"/>
              </a:rPr>
              <a:t>https://www.oled-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5"/>
              </a:rPr>
              <a:t>info.com/oled-introduction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28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1800" spc="-2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6"/>
              </a:rPr>
              <a:t>https://www.energy.gov/eere/ssl/oled-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6"/>
              </a:rPr>
              <a:t>basics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14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7"/>
              </a:rPr>
              <a:t>https://www.explainthatstuff.com/how-oleds-and-leps-work.html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2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https://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8"/>
              </a:rPr>
              <a:t>www.samsungdisplay.com/eng/tech/oled-display.jsp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10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9"/>
              </a:rPr>
              <a:t>https://www.oledspace.com/en/about-oled/why-oled/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47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800" spc="-2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0"/>
              </a:rPr>
              <a:t>https://www.orientdisplay.com/knowledge-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0"/>
              </a:rPr>
              <a:t>base/oled-basics/oled-history/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1"/>
              </a:rPr>
              <a:t>https://www.kanekaoled.jp/en/oled/feature.html</a:t>
            </a:r>
            <a:endParaRPr sz="1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029" algn="l"/>
              </a:tabLst>
            </a:pPr>
            <a:r>
              <a:rPr dirty="0" u="sng" sz="1800" spc="225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2"/>
              </a:rPr>
              <a:t>https://www.scienceabc.com/innovation/what-is-oled-and-how-does-it-work.html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240665" algn="l"/>
              </a:tabLst>
            </a:pPr>
            <a:r>
              <a:rPr dirty="0" u="sng" sz="1800" spc="42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dirty="0" u="sng" sz="1800" spc="-2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3"/>
              </a:rPr>
              <a:t>https://www.lesics.com/how-</a:t>
            </a:r>
            <a:r>
              <a:rPr dirty="0" u="sng" sz="1800" spc="-1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13"/>
              </a:rPr>
              <a:t>does-oled-display-technology-work.html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27572" y="6451803"/>
            <a:ext cx="741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149076" y="645180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888888"/>
                </a:solidFill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2202" y="3029457"/>
            <a:ext cx="43884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dirty="0" sz="6000" spc="-10" b="0">
                <a:solidFill>
                  <a:srgbClr val="FFFFFF"/>
                </a:solidFill>
                <a:latin typeface="Arial"/>
                <a:cs typeface="Arial"/>
              </a:rPr>
              <a:t>Doubts?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90108" y="6426504"/>
            <a:ext cx="812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rlito"/>
                <a:cs typeface="Carlito"/>
              </a:rPr>
              <a:t>19261A0470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rlito"/>
                <a:cs typeface="Carlito"/>
              </a:rPr>
              <a:t>29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0873" y="336042"/>
            <a:ext cx="23183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What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dirty="0" spc="-4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OLED?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97991" y="554608"/>
            <a:ext cx="4989195" cy="2385695"/>
            <a:chOff x="697991" y="554608"/>
            <a:chExt cx="4989195" cy="238569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91" y="992123"/>
              <a:ext cx="4556760" cy="194767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866766" y="618108"/>
              <a:ext cx="756920" cy="2226310"/>
            </a:xfrm>
            <a:custGeom>
              <a:avLst/>
              <a:gdLst/>
              <a:ahLst/>
              <a:cxnLst/>
              <a:rect l="l" t="t" r="r" b="b"/>
              <a:pathLst>
                <a:path w="756920" h="2226310">
                  <a:moveTo>
                    <a:pt x="0" y="0"/>
                  </a:moveTo>
                  <a:lnTo>
                    <a:pt x="37583" y="31204"/>
                  </a:lnTo>
                  <a:lnTo>
                    <a:pt x="74275" y="63170"/>
                  </a:lnTo>
                  <a:lnTo>
                    <a:pt x="110072" y="95880"/>
                  </a:lnTo>
                  <a:lnTo>
                    <a:pt x="144967" y="129316"/>
                  </a:lnTo>
                  <a:lnTo>
                    <a:pt x="178956" y="163458"/>
                  </a:lnTo>
                  <a:lnTo>
                    <a:pt x="212032" y="198289"/>
                  </a:lnTo>
                  <a:lnTo>
                    <a:pt x="244191" y="233789"/>
                  </a:lnTo>
                  <a:lnTo>
                    <a:pt x="275426" y="269942"/>
                  </a:lnTo>
                  <a:lnTo>
                    <a:pt x="305733" y="306727"/>
                  </a:lnTo>
                  <a:lnTo>
                    <a:pt x="335106" y="344127"/>
                  </a:lnTo>
                  <a:lnTo>
                    <a:pt x="363540" y="382123"/>
                  </a:lnTo>
                  <a:lnTo>
                    <a:pt x="391029" y="420697"/>
                  </a:lnTo>
                  <a:lnTo>
                    <a:pt x="417568" y="459831"/>
                  </a:lnTo>
                  <a:lnTo>
                    <a:pt x="443151" y="499505"/>
                  </a:lnTo>
                  <a:lnTo>
                    <a:pt x="467773" y="539702"/>
                  </a:lnTo>
                  <a:lnTo>
                    <a:pt x="491429" y="580403"/>
                  </a:lnTo>
                  <a:lnTo>
                    <a:pt x="514112" y="621589"/>
                  </a:lnTo>
                  <a:lnTo>
                    <a:pt x="535819" y="663243"/>
                  </a:lnTo>
                  <a:lnTo>
                    <a:pt x="556543" y="705345"/>
                  </a:lnTo>
                  <a:lnTo>
                    <a:pt x="576279" y="747878"/>
                  </a:lnTo>
                  <a:lnTo>
                    <a:pt x="595021" y="790823"/>
                  </a:lnTo>
                  <a:lnTo>
                    <a:pt x="612764" y="834161"/>
                  </a:lnTo>
                  <a:lnTo>
                    <a:pt x="629503" y="877874"/>
                  </a:lnTo>
                  <a:lnTo>
                    <a:pt x="645232" y="921943"/>
                  </a:lnTo>
                  <a:lnTo>
                    <a:pt x="659946" y="966351"/>
                  </a:lnTo>
                  <a:lnTo>
                    <a:pt x="673639" y="1011078"/>
                  </a:lnTo>
                  <a:lnTo>
                    <a:pt x="686306" y="1056107"/>
                  </a:lnTo>
                  <a:lnTo>
                    <a:pt x="697942" y="1101418"/>
                  </a:lnTo>
                  <a:lnTo>
                    <a:pt x="708541" y="1146994"/>
                  </a:lnTo>
                  <a:lnTo>
                    <a:pt x="718098" y="1192816"/>
                  </a:lnTo>
                  <a:lnTo>
                    <a:pt x="726606" y="1238865"/>
                  </a:lnTo>
                  <a:lnTo>
                    <a:pt x="734062" y="1285123"/>
                  </a:lnTo>
                  <a:lnTo>
                    <a:pt x="740459" y="1331572"/>
                  </a:lnTo>
                  <a:lnTo>
                    <a:pt x="745792" y="1378194"/>
                  </a:lnTo>
                  <a:lnTo>
                    <a:pt x="750056" y="1424968"/>
                  </a:lnTo>
                  <a:lnTo>
                    <a:pt x="753245" y="1471879"/>
                  </a:lnTo>
                  <a:lnTo>
                    <a:pt x="755353" y="1518906"/>
                  </a:lnTo>
                  <a:lnTo>
                    <a:pt x="756376" y="1566031"/>
                  </a:lnTo>
                  <a:lnTo>
                    <a:pt x="756308" y="1613237"/>
                  </a:lnTo>
                  <a:lnTo>
                    <a:pt x="755144" y="1660504"/>
                  </a:lnTo>
                  <a:lnTo>
                    <a:pt x="752877" y="1707814"/>
                  </a:lnTo>
                  <a:lnTo>
                    <a:pt x="749503" y="1755149"/>
                  </a:lnTo>
                  <a:lnTo>
                    <a:pt x="745017" y="1802490"/>
                  </a:lnTo>
                  <a:lnTo>
                    <a:pt x="739412" y="1849820"/>
                  </a:lnTo>
                  <a:lnTo>
                    <a:pt x="732683" y="1897118"/>
                  </a:lnTo>
                  <a:lnTo>
                    <a:pt x="724826" y="1944367"/>
                  </a:lnTo>
                  <a:lnTo>
                    <a:pt x="715834" y="1991549"/>
                  </a:lnTo>
                  <a:lnTo>
                    <a:pt x="705702" y="2038645"/>
                  </a:lnTo>
                  <a:lnTo>
                    <a:pt x="694425" y="2085637"/>
                  </a:lnTo>
                  <a:lnTo>
                    <a:pt x="681998" y="2132506"/>
                  </a:lnTo>
                  <a:lnTo>
                    <a:pt x="668414" y="2179234"/>
                  </a:lnTo>
                  <a:lnTo>
                    <a:pt x="653669" y="2225802"/>
                  </a:lnTo>
                </a:path>
              </a:pathLst>
            </a:custGeom>
            <a:ln w="127000">
              <a:solidFill>
                <a:srgbClr val="FFC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3765803"/>
            <a:ext cx="5255260" cy="3092450"/>
            <a:chOff x="0" y="3765803"/>
            <a:chExt cx="5255260" cy="3092450"/>
          </a:xfrm>
        </p:grpSpPr>
        <p:sp>
          <p:nvSpPr>
            <p:cNvPr id="8" name="object 8" descr=""/>
            <p:cNvSpPr/>
            <p:nvPr/>
          </p:nvSpPr>
          <p:spPr>
            <a:xfrm>
              <a:off x="0" y="5486399"/>
              <a:ext cx="2673350" cy="1371600"/>
            </a:xfrm>
            <a:custGeom>
              <a:avLst/>
              <a:gdLst/>
              <a:ahLst/>
              <a:cxnLst/>
              <a:rect l="l" t="t" r="r" b="b"/>
              <a:pathLst>
                <a:path w="2673350" h="1371600">
                  <a:moveTo>
                    <a:pt x="951217" y="0"/>
                  </a:moveTo>
                  <a:lnTo>
                    <a:pt x="897557" y="799"/>
                  </a:lnTo>
                  <a:lnTo>
                    <a:pt x="844295" y="3181"/>
                  </a:lnTo>
                  <a:lnTo>
                    <a:pt x="791452" y="7123"/>
                  </a:lnTo>
                  <a:lnTo>
                    <a:pt x="739052" y="12603"/>
                  </a:lnTo>
                  <a:lnTo>
                    <a:pt x="687117" y="19597"/>
                  </a:lnTo>
                  <a:lnTo>
                    <a:pt x="635670" y="28083"/>
                  </a:lnTo>
                  <a:lnTo>
                    <a:pt x="584734" y="38038"/>
                  </a:lnTo>
                  <a:lnTo>
                    <a:pt x="534331" y="49440"/>
                  </a:lnTo>
                  <a:lnTo>
                    <a:pt x="484483" y="62265"/>
                  </a:lnTo>
                  <a:lnTo>
                    <a:pt x="435214" y="76492"/>
                  </a:lnTo>
                  <a:lnTo>
                    <a:pt x="386546" y="92096"/>
                  </a:lnTo>
                  <a:lnTo>
                    <a:pt x="338502" y="109055"/>
                  </a:lnTo>
                  <a:lnTo>
                    <a:pt x="291104" y="127347"/>
                  </a:lnTo>
                  <a:lnTo>
                    <a:pt x="244375" y="146949"/>
                  </a:lnTo>
                  <a:lnTo>
                    <a:pt x="198338" y="167838"/>
                  </a:lnTo>
                  <a:lnTo>
                    <a:pt x="153015" y="189991"/>
                  </a:lnTo>
                  <a:lnTo>
                    <a:pt x="108428" y="213385"/>
                  </a:lnTo>
                  <a:lnTo>
                    <a:pt x="0" y="279247"/>
                  </a:lnTo>
                  <a:lnTo>
                    <a:pt x="0" y="1371599"/>
                  </a:lnTo>
                  <a:lnTo>
                    <a:pt x="2673096" y="1371599"/>
                  </a:lnTo>
                  <a:lnTo>
                    <a:pt x="2639822" y="1242212"/>
                  </a:lnTo>
                  <a:lnTo>
                    <a:pt x="2624926" y="1196546"/>
                  </a:lnTo>
                  <a:lnTo>
                    <a:pt x="2608833" y="1151435"/>
                  </a:lnTo>
                  <a:lnTo>
                    <a:pt x="2591563" y="1106897"/>
                  </a:lnTo>
                  <a:lnTo>
                    <a:pt x="2573134" y="1062950"/>
                  </a:lnTo>
                  <a:lnTo>
                    <a:pt x="2553565" y="1019614"/>
                  </a:lnTo>
                  <a:lnTo>
                    <a:pt x="2532874" y="976908"/>
                  </a:lnTo>
                  <a:lnTo>
                    <a:pt x="2511082" y="934850"/>
                  </a:lnTo>
                  <a:lnTo>
                    <a:pt x="2488205" y="893459"/>
                  </a:lnTo>
                  <a:lnTo>
                    <a:pt x="2464264" y="852754"/>
                  </a:lnTo>
                  <a:lnTo>
                    <a:pt x="2439277" y="812754"/>
                  </a:lnTo>
                  <a:lnTo>
                    <a:pt x="2413262" y="773477"/>
                  </a:lnTo>
                  <a:lnTo>
                    <a:pt x="2386239" y="734942"/>
                  </a:lnTo>
                  <a:lnTo>
                    <a:pt x="2358226" y="697169"/>
                  </a:lnTo>
                  <a:lnTo>
                    <a:pt x="2329243" y="660175"/>
                  </a:lnTo>
                  <a:lnTo>
                    <a:pt x="2299307" y="623980"/>
                  </a:lnTo>
                  <a:lnTo>
                    <a:pt x="2268439" y="588603"/>
                  </a:lnTo>
                  <a:lnTo>
                    <a:pt x="2236656" y="554062"/>
                  </a:lnTo>
                  <a:lnTo>
                    <a:pt x="2203977" y="520376"/>
                  </a:lnTo>
                  <a:lnTo>
                    <a:pt x="2170421" y="487564"/>
                  </a:lnTo>
                  <a:lnTo>
                    <a:pt x="2136008" y="455645"/>
                  </a:lnTo>
                  <a:lnTo>
                    <a:pt x="2100755" y="424637"/>
                  </a:lnTo>
                  <a:lnTo>
                    <a:pt x="2064682" y="394560"/>
                  </a:lnTo>
                  <a:lnTo>
                    <a:pt x="2027807" y="365431"/>
                  </a:lnTo>
                  <a:lnTo>
                    <a:pt x="1990149" y="337271"/>
                  </a:lnTo>
                  <a:lnTo>
                    <a:pt x="1951727" y="310098"/>
                  </a:lnTo>
                  <a:lnTo>
                    <a:pt x="1912561" y="283930"/>
                  </a:lnTo>
                  <a:lnTo>
                    <a:pt x="1872667" y="258787"/>
                  </a:lnTo>
                  <a:lnTo>
                    <a:pt x="1832067" y="234686"/>
                  </a:lnTo>
                  <a:lnTo>
                    <a:pt x="1790777" y="211648"/>
                  </a:lnTo>
                  <a:lnTo>
                    <a:pt x="1748818" y="189691"/>
                  </a:lnTo>
                  <a:lnTo>
                    <a:pt x="1706207" y="168833"/>
                  </a:lnTo>
                  <a:lnTo>
                    <a:pt x="1662964" y="149093"/>
                  </a:lnTo>
                  <a:lnTo>
                    <a:pt x="1619107" y="130491"/>
                  </a:lnTo>
                  <a:lnTo>
                    <a:pt x="1574655" y="113045"/>
                  </a:lnTo>
                  <a:lnTo>
                    <a:pt x="1529628" y="96774"/>
                  </a:lnTo>
                  <a:lnTo>
                    <a:pt x="1484043" y="81696"/>
                  </a:lnTo>
                  <a:lnTo>
                    <a:pt x="1437920" y="67831"/>
                  </a:lnTo>
                  <a:lnTo>
                    <a:pt x="1391278" y="55197"/>
                  </a:lnTo>
                  <a:lnTo>
                    <a:pt x="1344134" y="43813"/>
                  </a:lnTo>
                  <a:lnTo>
                    <a:pt x="1296509" y="33697"/>
                  </a:lnTo>
                  <a:lnTo>
                    <a:pt x="1248421" y="24870"/>
                  </a:lnTo>
                  <a:lnTo>
                    <a:pt x="1199888" y="17349"/>
                  </a:lnTo>
                  <a:lnTo>
                    <a:pt x="1150930" y="11153"/>
                  </a:lnTo>
                  <a:lnTo>
                    <a:pt x="1101565" y="6302"/>
                  </a:lnTo>
                  <a:lnTo>
                    <a:pt x="1051812" y="2813"/>
                  </a:lnTo>
                  <a:lnTo>
                    <a:pt x="1001689" y="706"/>
                  </a:lnTo>
                  <a:lnTo>
                    <a:pt x="95121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991" y="3765803"/>
              <a:ext cx="4556760" cy="225399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230873" y="1136370"/>
            <a:ext cx="5240020" cy="452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41300" marR="5715" indent="-228600">
              <a:lnSpc>
                <a:spcPct val="1101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2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OLED</a:t>
            </a:r>
            <a:r>
              <a:rPr dirty="0" sz="1700" spc="30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display</a:t>
            </a:r>
            <a:r>
              <a:rPr dirty="0" sz="1700" spc="2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follows</a:t>
            </a:r>
            <a:r>
              <a:rPr dirty="0" sz="1700" spc="30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same</a:t>
            </a:r>
            <a:r>
              <a:rPr dirty="0" sz="1700" spc="2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principle</a:t>
            </a:r>
            <a:r>
              <a:rPr dirty="0" sz="1700" spc="30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305">
                <a:latin typeface="Arial"/>
                <a:cs typeface="Arial"/>
              </a:rPr>
              <a:t> </a:t>
            </a:r>
            <a:r>
              <a:rPr dirty="0" sz="1700" spc="-50">
                <a:latin typeface="Arial"/>
                <a:cs typeface="Arial"/>
              </a:rPr>
              <a:t>a </a:t>
            </a:r>
            <a:r>
              <a:rPr dirty="0" sz="1700">
                <a:latin typeface="Arial"/>
                <a:cs typeface="Arial"/>
              </a:rPr>
              <a:t>LED</a:t>
            </a:r>
            <a:r>
              <a:rPr dirty="0" sz="1700" spc="5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display,</a:t>
            </a:r>
            <a:r>
              <a:rPr dirty="0" sz="1700" spc="5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but</a:t>
            </a:r>
            <a:r>
              <a:rPr dirty="0" sz="1700" spc="4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operates</a:t>
            </a:r>
            <a:r>
              <a:rPr dirty="0" sz="1700" spc="5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5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4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slightly</a:t>
            </a:r>
            <a:r>
              <a:rPr dirty="0" sz="1700" spc="50">
                <a:latin typeface="Arial"/>
                <a:cs typeface="Arial"/>
              </a:rPr>
              <a:t>  </a:t>
            </a:r>
            <a:r>
              <a:rPr dirty="0" sz="1700" spc="-10">
                <a:latin typeface="Arial"/>
                <a:cs typeface="Arial"/>
              </a:rPr>
              <a:t>different manner.</a:t>
            </a:r>
            <a:endParaRPr sz="1700">
              <a:latin typeface="Arial"/>
              <a:cs typeface="Arial"/>
            </a:endParaRPr>
          </a:p>
          <a:p>
            <a:pPr algn="just" marL="241300" marR="5715" indent="-228600">
              <a:lnSpc>
                <a:spcPct val="11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6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LED</a:t>
            </a:r>
            <a:r>
              <a:rPr dirty="0" sz="1700" spc="12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panel</a:t>
            </a:r>
            <a:r>
              <a:rPr dirty="0" sz="1700" spc="114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requires</a:t>
            </a:r>
            <a:r>
              <a:rPr dirty="0" sz="1700" spc="114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114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dedicated</a:t>
            </a:r>
            <a:r>
              <a:rPr dirty="0" sz="1700" spc="114">
                <a:latin typeface="Arial"/>
                <a:cs typeface="Arial"/>
              </a:rPr>
              <a:t>  </a:t>
            </a:r>
            <a:r>
              <a:rPr dirty="0" sz="1700" spc="-10">
                <a:latin typeface="Arial"/>
                <a:cs typeface="Arial"/>
              </a:rPr>
              <a:t>backlighting </a:t>
            </a:r>
            <a:r>
              <a:rPr dirty="0" sz="1700">
                <a:latin typeface="Arial"/>
                <a:cs typeface="Arial"/>
              </a:rPr>
              <a:t>setup</a:t>
            </a:r>
            <a:r>
              <a:rPr dirty="0" sz="1700" spc="3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3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produce</a:t>
            </a:r>
            <a:r>
              <a:rPr dirty="0" sz="1700" spc="3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light.</a:t>
            </a:r>
            <a:r>
              <a:rPr dirty="0" sz="1700" spc="3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However,</a:t>
            </a:r>
            <a:r>
              <a:rPr dirty="0" sz="1700" spc="3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3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OLED</a:t>
            </a:r>
            <a:r>
              <a:rPr dirty="0" sz="1700" spc="3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panel </a:t>
            </a:r>
            <a:r>
              <a:rPr dirty="0" sz="1700">
                <a:latin typeface="Arial"/>
                <a:cs typeface="Arial"/>
              </a:rPr>
              <a:t>can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produce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its</a:t>
            </a:r>
            <a:r>
              <a:rPr dirty="0" sz="1700" spc="2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own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light.</a:t>
            </a:r>
            <a:r>
              <a:rPr dirty="0" sz="1700" spc="2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All</a:t>
            </a:r>
            <a:r>
              <a:rPr dirty="0" sz="1700" spc="2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this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possible</a:t>
            </a:r>
            <a:r>
              <a:rPr dirty="0" sz="1700" spc="27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due </a:t>
            </a:r>
            <a:r>
              <a:rPr dirty="0" sz="1700">
                <a:latin typeface="Arial"/>
                <a:cs typeface="Arial"/>
              </a:rPr>
              <a:t>specially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constructed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OLED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diodes.</a:t>
            </a:r>
            <a:endParaRPr sz="1700">
              <a:latin typeface="Arial"/>
              <a:cs typeface="Arial"/>
            </a:endParaRPr>
          </a:p>
          <a:p>
            <a:pPr algn="just" marL="241300" marR="8255" indent="-228600">
              <a:lnSpc>
                <a:spcPct val="11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OLED</a:t>
            </a:r>
            <a:r>
              <a:rPr dirty="0" sz="1700" spc="1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diode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made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1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six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different</a:t>
            </a:r>
            <a:r>
              <a:rPr dirty="0" sz="1700" spc="11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layers</a:t>
            </a:r>
            <a:r>
              <a:rPr dirty="0" sz="1700" spc="14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with </a:t>
            </a:r>
            <a:r>
              <a:rPr dirty="0" sz="1700">
                <a:latin typeface="Arial"/>
                <a:cs typeface="Arial"/>
              </a:rPr>
              <a:t>two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them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retaining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organic</a:t>
            </a:r>
            <a:r>
              <a:rPr dirty="0" sz="1700" spc="-10">
                <a:latin typeface="Arial"/>
                <a:cs typeface="Arial"/>
              </a:rPr>
              <a:t> properties.</a:t>
            </a:r>
            <a:endParaRPr sz="1700">
              <a:latin typeface="Arial"/>
              <a:cs typeface="Arial"/>
            </a:endParaRPr>
          </a:p>
          <a:p>
            <a:pPr algn="just" marL="241300" marR="5080" indent="-228600">
              <a:lnSpc>
                <a:spcPct val="11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dirty="0" sz="1700" spc="-75">
                <a:latin typeface="Arial"/>
                <a:cs typeface="Arial"/>
              </a:rPr>
              <a:t>OLED</a:t>
            </a:r>
            <a:r>
              <a:rPr dirty="0" sz="1700" spc="1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displays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are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not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just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thin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efficient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 spc="114">
                <a:latin typeface="Arial"/>
                <a:cs typeface="Arial"/>
              </a:rPr>
              <a:t>-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they </a:t>
            </a:r>
            <a:r>
              <a:rPr dirty="0" sz="1700">
                <a:latin typeface="Arial"/>
                <a:cs typeface="Arial"/>
              </a:rPr>
              <a:t>provide</a:t>
            </a:r>
            <a:r>
              <a:rPr dirty="0" sz="1700" spc="3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best</a:t>
            </a:r>
            <a:r>
              <a:rPr dirty="0" sz="1700" spc="3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image</a:t>
            </a:r>
            <a:r>
              <a:rPr dirty="0" sz="1700" spc="3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quality</a:t>
            </a:r>
            <a:r>
              <a:rPr dirty="0" sz="1700" spc="3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ever</a:t>
            </a:r>
            <a:r>
              <a:rPr dirty="0" sz="1700" spc="30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3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they</a:t>
            </a:r>
            <a:r>
              <a:rPr dirty="0" sz="1700" spc="31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can </a:t>
            </a:r>
            <a:r>
              <a:rPr dirty="0" sz="1700">
                <a:latin typeface="Arial"/>
                <a:cs typeface="Arial"/>
              </a:rPr>
              <a:t>also</a:t>
            </a:r>
            <a:r>
              <a:rPr dirty="0" sz="1700" spc="2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be</a:t>
            </a:r>
            <a:r>
              <a:rPr dirty="0" sz="1700" spc="3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made</a:t>
            </a:r>
            <a:r>
              <a:rPr dirty="0" sz="1700" spc="3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transparent,</a:t>
            </a:r>
            <a:r>
              <a:rPr dirty="0" sz="1700" spc="30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flexible,</a:t>
            </a:r>
            <a:r>
              <a:rPr dirty="0" sz="1700" spc="35">
                <a:latin typeface="Arial"/>
                <a:cs typeface="Arial"/>
              </a:rPr>
              <a:t>  </a:t>
            </a:r>
            <a:r>
              <a:rPr dirty="0" sz="1700">
                <a:latin typeface="Arial"/>
                <a:cs typeface="Arial"/>
              </a:rPr>
              <a:t>foldable</a:t>
            </a:r>
            <a:r>
              <a:rPr dirty="0" sz="1700" spc="30">
                <a:latin typeface="Arial"/>
                <a:cs typeface="Arial"/>
              </a:rPr>
              <a:t>  </a:t>
            </a:r>
            <a:r>
              <a:rPr dirty="0" sz="1700" spc="-25">
                <a:latin typeface="Arial"/>
                <a:cs typeface="Arial"/>
              </a:rPr>
              <a:t>and </a:t>
            </a:r>
            <a:r>
              <a:rPr dirty="0" sz="1700" spc="-30">
                <a:latin typeface="Arial"/>
                <a:cs typeface="Arial"/>
              </a:rPr>
              <a:t>even </a:t>
            </a:r>
            <a:r>
              <a:rPr dirty="0" sz="1700">
                <a:latin typeface="Arial"/>
                <a:cs typeface="Arial"/>
              </a:rPr>
              <a:t>rollable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stretchable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future.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10"/>
              </a:spcBef>
              <a:buChar char="•"/>
              <a:tabLst>
                <a:tab pos="240665" algn="l"/>
              </a:tabLst>
            </a:pPr>
            <a:r>
              <a:rPr dirty="0" sz="1700" spc="-135">
                <a:latin typeface="Arial"/>
                <a:cs typeface="Arial"/>
              </a:rPr>
              <a:t>OLEDs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represent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future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display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technology!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64316" y="643107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1" cy="68579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00321" y="3099307"/>
            <a:ext cx="399097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b="0">
                <a:latin typeface="Arial"/>
                <a:cs typeface="Arial"/>
              </a:rPr>
              <a:t>Thank</a:t>
            </a:r>
            <a:r>
              <a:rPr dirty="0" sz="6600" spc="-285" b="0">
                <a:latin typeface="Arial"/>
                <a:cs typeface="Arial"/>
              </a:rPr>
              <a:t> </a:t>
            </a:r>
            <a:r>
              <a:rPr dirty="0" sz="6600" spc="-535" b="0">
                <a:latin typeface="Arial"/>
                <a:cs typeface="Arial"/>
              </a:rPr>
              <a:t>Y</a:t>
            </a:r>
            <a:r>
              <a:rPr dirty="0" sz="6600" spc="60" b="0">
                <a:latin typeface="Arial"/>
                <a:cs typeface="Arial"/>
              </a:rPr>
              <a:t>ou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975353" y="4370070"/>
            <a:ext cx="4243070" cy="18415"/>
          </a:xfrm>
          <a:custGeom>
            <a:avLst/>
            <a:gdLst/>
            <a:ahLst/>
            <a:cxnLst/>
            <a:rect l="l" t="t" r="r" b="b"/>
            <a:pathLst>
              <a:path w="4243070" h="18414">
                <a:moveTo>
                  <a:pt x="0" y="18287"/>
                </a:moveTo>
                <a:lnTo>
                  <a:pt x="4242815" y="18287"/>
                </a:lnTo>
                <a:lnTo>
                  <a:pt x="4242815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690108" y="6426504"/>
            <a:ext cx="812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19261A0470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rlito"/>
                <a:cs typeface="Carlito"/>
              </a:rPr>
              <a:t>30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8454" rIns="0" bIns="0" rtlCol="0" vert="horz">
            <a:spAutoFit/>
          </a:bodyPr>
          <a:lstStyle/>
          <a:p>
            <a:pPr marL="2919095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83838"/>
                </a:solidFill>
                <a:latin typeface="Trebuchet MS"/>
                <a:cs typeface="Trebuchet MS"/>
              </a:rPr>
              <a:t>So</a:t>
            </a:r>
            <a:r>
              <a:rPr dirty="0" spc="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383838"/>
                </a:solidFill>
                <a:latin typeface="Trebuchet MS"/>
                <a:cs typeface="Trebuchet MS"/>
              </a:rPr>
              <a:t>what's</a:t>
            </a:r>
            <a:r>
              <a:rPr dirty="0" spc="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383838"/>
                </a:solidFill>
                <a:latin typeface="Trebuchet MS"/>
                <a:cs typeface="Trebuchet MS"/>
              </a:rPr>
              <a:t>organic</a:t>
            </a:r>
            <a:r>
              <a:rPr dirty="0" spc="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383838"/>
                </a:solidFill>
                <a:latin typeface="Trebuchet MS"/>
                <a:cs typeface="Trebuchet MS"/>
              </a:rPr>
              <a:t>about</a:t>
            </a:r>
            <a:r>
              <a:rPr dirty="0" spc="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pc="-10">
                <a:solidFill>
                  <a:srgbClr val="383838"/>
                </a:solidFill>
                <a:latin typeface="Trebuchet MS"/>
                <a:cs typeface="Trebuchet MS"/>
              </a:rPr>
              <a:t>OLEDs?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84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90"/>
              </a:spcBef>
              <a:buChar char="•"/>
              <a:tabLst>
                <a:tab pos="241300" algn="l"/>
              </a:tabLst>
            </a:pPr>
            <a:r>
              <a:rPr dirty="0" spc="-150"/>
              <a:t>OLEDs</a:t>
            </a:r>
            <a:r>
              <a:rPr dirty="0"/>
              <a:t> </a:t>
            </a:r>
            <a:r>
              <a:rPr dirty="0" spc="-30"/>
              <a:t>are</a:t>
            </a:r>
            <a:r>
              <a:rPr dirty="0" spc="-40"/>
              <a:t> </a:t>
            </a:r>
            <a:r>
              <a:rPr dirty="0"/>
              <a:t>organic</a:t>
            </a:r>
            <a:r>
              <a:rPr dirty="0" spc="-25"/>
              <a:t> </a:t>
            </a:r>
            <a:r>
              <a:rPr dirty="0" spc="-50"/>
              <a:t>because</a:t>
            </a:r>
            <a:r>
              <a:rPr dirty="0" spc="-25"/>
              <a:t> </a:t>
            </a:r>
            <a:r>
              <a:rPr dirty="0"/>
              <a:t>they</a:t>
            </a:r>
            <a:r>
              <a:rPr dirty="0" spc="-30"/>
              <a:t> are</a:t>
            </a:r>
            <a:r>
              <a:rPr dirty="0" spc="-25"/>
              <a:t> </a:t>
            </a:r>
            <a:r>
              <a:rPr dirty="0"/>
              <a:t>made</a:t>
            </a:r>
            <a:r>
              <a:rPr dirty="0" spc="-15"/>
              <a:t> </a:t>
            </a:r>
            <a:r>
              <a:rPr dirty="0"/>
              <a:t>from</a:t>
            </a:r>
            <a:r>
              <a:rPr dirty="0" spc="-35"/>
              <a:t> </a:t>
            </a:r>
            <a:r>
              <a:rPr dirty="0"/>
              <a:t>carbon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 spc="-10"/>
              <a:t>hydrogen.</a:t>
            </a: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pc="-55"/>
              <a:t>There's</a:t>
            </a:r>
            <a:r>
              <a:rPr dirty="0" spc="95"/>
              <a:t> </a:t>
            </a:r>
            <a:r>
              <a:rPr dirty="0"/>
              <a:t>no</a:t>
            </a:r>
            <a:r>
              <a:rPr dirty="0" spc="90"/>
              <a:t> </a:t>
            </a:r>
            <a:r>
              <a:rPr dirty="0"/>
              <a:t>connection</a:t>
            </a:r>
            <a:r>
              <a:rPr dirty="0" spc="95"/>
              <a:t> </a:t>
            </a:r>
            <a:r>
              <a:rPr dirty="0" spc="75"/>
              <a:t>to</a:t>
            </a:r>
            <a:r>
              <a:rPr dirty="0" spc="80"/>
              <a:t> </a:t>
            </a:r>
            <a:r>
              <a:rPr dirty="0"/>
              <a:t>organic</a:t>
            </a:r>
            <a:r>
              <a:rPr dirty="0" spc="80"/>
              <a:t> </a:t>
            </a:r>
            <a:r>
              <a:rPr dirty="0" spc="50"/>
              <a:t>food</a:t>
            </a:r>
            <a:r>
              <a:rPr dirty="0" spc="85"/>
              <a:t> </a:t>
            </a:r>
            <a:r>
              <a:rPr dirty="0"/>
              <a:t>or</a:t>
            </a:r>
            <a:r>
              <a:rPr dirty="0" spc="90"/>
              <a:t> </a:t>
            </a:r>
            <a:r>
              <a:rPr dirty="0"/>
              <a:t>farming</a:t>
            </a:r>
            <a:r>
              <a:rPr dirty="0" spc="80"/>
              <a:t> </a:t>
            </a:r>
            <a:r>
              <a:rPr dirty="0" spc="120"/>
              <a:t>-</a:t>
            </a:r>
            <a:r>
              <a:rPr dirty="0" spc="90"/>
              <a:t> </a:t>
            </a:r>
            <a:r>
              <a:rPr dirty="0"/>
              <a:t>although</a:t>
            </a:r>
            <a:r>
              <a:rPr dirty="0" spc="90"/>
              <a:t> </a:t>
            </a:r>
            <a:r>
              <a:rPr dirty="0" spc="-130"/>
              <a:t>OLEDs</a:t>
            </a:r>
            <a:r>
              <a:rPr dirty="0" spc="95"/>
              <a:t> </a:t>
            </a:r>
            <a:r>
              <a:rPr dirty="0"/>
              <a:t>are</a:t>
            </a:r>
            <a:r>
              <a:rPr dirty="0" spc="90"/>
              <a:t> </a:t>
            </a:r>
            <a:r>
              <a:rPr dirty="0" spc="-20"/>
              <a:t>very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/>
              <a:t>efficient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do</a:t>
            </a:r>
            <a:r>
              <a:rPr dirty="0" spc="-35"/>
              <a:t> </a:t>
            </a:r>
            <a:r>
              <a:rPr dirty="0" spc="55"/>
              <a:t>not</a:t>
            </a:r>
            <a:r>
              <a:rPr dirty="0" spc="-45"/>
              <a:t> </a:t>
            </a:r>
            <a:r>
              <a:rPr dirty="0"/>
              <a:t>contain</a:t>
            </a:r>
            <a:r>
              <a:rPr dirty="0" spc="-45"/>
              <a:t> </a:t>
            </a:r>
            <a:r>
              <a:rPr dirty="0" spc="-10"/>
              <a:t>any</a:t>
            </a:r>
            <a:r>
              <a:rPr dirty="0" spc="-40"/>
              <a:t> </a:t>
            </a:r>
            <a:r>
              <a:rPr dirty="0"/>
              <a:t>bad</a:t>
            </a:r>
            <a:r>
              <a:rPr dirty="0" spc="-30"/>
              <a:t> </a:t>
            </a:r>
            <a:r>
              <a:rPr dirty="0" spc="-10"/>
              <a:t>metals</a:t>
            </a:r>
            <a:r>
              <a:rPr dirty="0" spc="-30"/>
              <a:t> </a:t>
            </a:r>
            <a:r>
              <a:rPr dirty="0" spc="110"/>
              <a:t>-</a:t>
            </a:r>
            <a:r>
              <a:rPr dirty="0" spc="-35"/>
              <a:t> </a:t>
            </a:r>
            <a:r>
              <a:rPr dirty="0" spc="-10"/>
              <a:t>so</a:t>
            </a:r>
            <a:r>
              <a:rPr dirty="0" spc="-60"/>
              <a:t> </a:t>
            </a:r>
            <a:r>
              <a:rPr dirty="0"/>
              <a:t>it's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 spc="-10"/>
              <a:t>real</a:t>
            </a:r>
            <a:r>
              <a:rPr dirty="0" spc="-40"/>
              <a:t> </a:t>
            </a:r>
            <a:r>
              <a:rPr dirty="0"/>
              <a:t>green</a:t>
            </a:r>
            <a:r>
              <a:rPr dirty="0" spc="-35"/>
              <a:t> </a:t>
            </a:r>
            <a:r>
              <a:rPr dirty="0" spc="-10"/>
              <a:t>technology.</a:t>
            </a:r>
          </a:p>
          <a:p>
            <a:pPr marL="241300" marR="6350" indent="-228600">
              <a:lnSpc>
                <a:spcPts val="1939"/>
              </a:lnSpc>
              <a:spcBef>
                <a:spcPts val="1040"/>
              </a:spcBef>
              <a:buChar char="•"/>
              <a:tabLst>
                <a:tab pos="241935" algn="l"/>
              </a:tabLst>
            </a:pPr>
            <a:r>
              <a:rPr dirty="0"/>
              <a:t>OLEDs</a:t>
            </a:r>
            <a:r>
              <a:rPr dirty="0" spc="395"/>
              <a:t> </a:t>
            </a:r>
            <a:r>
              <a:rPr dirty="0"/>
              <a:t>consist</a:t>
            </a:r>
            <a:r>
              <a:rPr dirty="0" spc="400"/>
              <a:t> </a:t>
            </a:r>
            <a:r>
              <a:rPr dirty="0"/>
              <a:t>of</a:t>
            </a:r>
            <a:r>
              <a:rPr dirty="0" spc="400"/>
              <a:t> </a:t>
            </a:r>
            <a:r>
              <a:rPr dirty="0"/>
              <a:t>an</a:t>
            </a:r>
            <a:r>
              <a:rPr dirty="0" spc="395"/>
              <a:t> </a:t>
            </a:r>
            <a:r>
              <a:rPr dirty="0"/>
              <a:t>organic</a:t>
            </a:r>
            <a:r>
              <a:rPr dirty="0" spc="395"/>
              <a:t> </a:t>
            </a:r>
            <a:r>
              <a:rPr dirty="0"/>
              <a:t>film/layer</a:t>
            </a:r>
            <a:r>
              <a:rPr dirty="0" spc="390"/>
              <a:t> </a:t>
            </a:r>
            <a:r>
              <a:rPr dirty="0"/>
              <a:t>that</a:t>
            </a:r>
            <a:r>
              <a:rPr dirty="0" spc="395"/>
              <a:t> </a:t>
            </a:r>
            <a:r>
              <a:rPr dirty="0"/>
              <a:t>sits</a:t>
            </a:r>
            <a:r>
              <a:rPr dirty="0" spc="400"/>
              <a:t> </a:t>
            </a:r>
            <a:r>
              <a:rPr dirty="0"/>
              <a:t>inside</a:t>
            </a:r>
            <a:r>
              <a:rPr dirty="0" spc="385"/>
              <a:t> </a:t>
            </a:r>
            <a:r>
              <a:rPr dirty="0"/>
              <a:t>the</a:t>
            </a:r>
            <a:r>
              <a:rPr dirty="0" spc="385"/>
              <a:t> </a:t>
            </a:r>
            <a:r>
              <a:rPr dirty="0"/>
              <a:t>panel</a:t>
            </a:r>
            <a:r>
              <a:rPr dirty="0" spc="409"/>
              <a:t> </a:t>
            </a:r>
            <a:r>
              <a:rPr dirty="0"/>
              <a:t>in</a:t>
            </a:r>
            <a:r>
              <a:rPr dirty="0" spc="390"/>
              <a:t> </a:t>
            </a:r>
            <a:r>
              <a:rPr dirty="0" spc="-10"/>
              <a:t>front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glass</a:t>
            </a:r>
            <a:r>
              <a:rPr dirty="0" spc="-35"/>
              <a:t> </a:t>
            </a:r>
            <a:r>
              <a:rPr dirty="0"/>
              <a:t>screen,</a:t>
            </a:r>
            <a:r>
              <a:rPr dirty="0" spc="-10"/>
              <a:t> </a:t>
            </a:r>
            <a:r>
              <a:rPr dirty="0"/>
              <a:t>which</a:t>
            </a:r>
            <a:r>
              <a:rPr dirty="0" spc="15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why they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35"/>
              <a:t> </a:t>
            </a:r>
            <a:r>
              <a:rPr dirty="0"/>
              <a:t>called</a:t>
            </a:r>
            <a:r>
              <a:rPr dirty="0" spc="-5"/>
              <a:t> </a:t>
            </a:r>
            <a:r>
              <a:rPr dirty="0"/>
              <a:t>‘organic’</a:t>
            </a:r>
            <a:r>
              <a:rPr dirty="0" spc="-80"/>
              <a:t> </a:t>
            </a:r>
            <a:r>
              <a:rPr dirty="0" spc="-10"/>
              <a:t>LEDs.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64316" y="643107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31418"/>
            <a:ext cx="329247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latin typeface="Trebuchet MS"/>
                <a:cs typeface="Trebuchet MS"/>
              </a:rPr>
              <a:t>Who</a:t>
            </a:r>
            <a:r>
              <a:rPr dirty="0" spc="-12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invented</a:t>
            </a:r>
            <a:r>
              <a:rPr dirty="0" spc="-110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OLEDs?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6939" y="983996"/>
            <a:ext cx="5624195" cy="565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239395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Organic</a:t>
            </a:r>
            <a:r>
              <a:rPr dirty="0" sz="1800" spc="4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semiconductors</a:t>
            </a:r>
            <a:r>
              <a:rPr dirty="0" sz="1800" spc="4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4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discovered</a:t>
            </a:r>
            <a:r>
              <a:rPr dirty="0" sz="1800" spc="4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4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55">
                <a:latin typeface="Arial"/>
                <a:cs typeface="Arial"/>
              </a:rPr>
              <a:t>mid-</a:t>
            </a:r>
            <a:r>
              <a:rPr dirty="0" sz="1800">
                <a:latin typeface="Arial"/>
                <a:cs typeface="Arial"/>
              </a:rPr>
              <a:t>1970s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Alan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Heeger,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Alan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MacDiarmid,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Hideki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Shirakawa,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shared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Nobel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Prize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 spc="-10">
                <a:latin typeface="Arial"/>
                <a:cs typeface="Arial"/>
              </a:rPr>
              <a:t>Chemistry</a:t>
            </a:r>
            <a:r>
              <a:rPr dirty="0" sz="1800">
                <a:latin typeface="Arial"/>
                <a:cs typeface="Arial"/>
              </a:rPr>
              <a:t> 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2000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 </a:t>
            </a:r>
            <a:r>
              <a:rPr dirty="0" sz="1800" spc="-10">
                <a:latin typeface="Arial"/>
                <a:cs typeface="Arial"/>
              </a:rPr>
              <a:t>work.</a:t>
            </a:r>
            <a:endParaRPr sz="1800">
              <a:latin typeface="Arial"/>
              <a:cs typeface="Arial"/>
            </a:endParaRPr>
          </a:p>
          <a:p>
            <a:pPr algn="just" marL="241300" marR="238125" indent="-229235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efficient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 spc="-114">
                <a:latin typeface="Arial"/>
                <a:cs typeface="Arial"/>
              </a:rPr>
              <a:t>OLED</a:t>
            </a:r>
            <a:r>
              <a:rPr dirty="0" sz="1800" spc="-114">
                <a:latin typeface="Verdana"/>
                <a:cs typeface="Verdana"/>
              </a:rPr>
              <a:t>—</a:t>
            </a:r>
            <a:r>
              <a:rPr dirty="0" sz="1800">
                <a:latin typeface="Arial"/>
                <a:cs typeface="Arial"/>
              </a:rPr>
              <a:t>described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"a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novel </a:t>
            </a:r>
            <a:r>
              <a:rPr dirty="0" sz="1800">
                <a:latin typeface="Arial"/>
                <a:cs typeface="Arial"/>
              </a:rPr>
              <a:t>electroluminescent</a:t>
            </a:r>
            <a:r>
              <a:rPr dirty="0" sz="1800" spc="3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device...</a:t>
            </a:r>
            <a:r>
              <a:rPr dirty="0" sz="1800" spc="3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constructed</a:t>
            </a:r>
            <a:r>
              <a:rPr dirty="0" sz="1800" spc="31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using </a:t>
            </a:r>
            <a:r>
              <a:rPr dirty="0" sz="1800">
                <a:latin typeface="Arial"/>
                <a:cs typeface="Arial"/>
              </a:rPr>
              <a:t>organic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materials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emitting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elements"</a:t>
            </a:r>
            <a:r>
              <a:rPr dirty="0" sz="1800" spc="-20">
                <a:latin typeface="Verdana"/>
                <a:cs typeface="Verdana"/>
              </a:rPr>
              <a:t>—</a:t>
            </a:r>
            <a:r>
              <a:rPr dirty="0" sz="1800" spc="-25">
                <a:latin typeface="Arial"/>
                <a:cs typeface="Arial"/>
              </a:rPr>
              <a:t>was </a:t>
            </a:r>
            <a:r>
              <a:rPr dirty="0" sz="1800">
                <a:latin typeface="Arial"/>
                <a:cs typeface="Arial"/>
              </a:rPr>
              <a:t>developed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Ching</a:t>
            </a:r>
            <a:r>
              <a:rPr dirty="0" sz="1800" spc="2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Tang</a:t>
            </a:r>
            <a:r>
              <a:rPr dirty="0" sz="1800" spc="225" b="1">
                <a:latin typeface="Trebuchet MS"/>
                <a:cs typeface="Trebuchet MS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Steven</a:t>
            </a:r>
            <a:r>
              <a:rPr dirty="0" sz="1800" spc="22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VanSlyke</a:t>
            </a:r>
            <a:r>
              <a:rPr dirty="0" sz="1800" spc="-10">
                <a:latin typeface="Arial"/>
                <a:cs typeface="Arial"/>
              </a:rPr>
              <a:t>,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working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research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labs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 spc="-40">
                <a:latin typeface="Arial"/>
                <a:cs typeface="Arial"/>
              </a:rPr>
              <a:t>Eastman </a:t>
            </a:r>
            <a:r>
              <a:rPr dirty="0" sz="1800" spc="-20">
                <a:latin typeface="Arial"/>
                <a:cs typeface="Arial"/>
              </a:rPr>
              <a:t>Kodak,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1987.</a:t>
            </a:r>
            <a:endParaRPr sz="1800">
              <a:latin typeface="Arial"/>
              <a:cs typeface="Arial"/>
            </a:endParaRPr>
          </a:p>
          <a:p>
            <a:pPr algn="just" marL="241300" marR="240029" indent="-229235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Milestones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development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OLEDs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since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included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8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commercial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 spc="-80">
                <a:latin typeface="Arial"/>
                <a:cs typeface="Arial"/>
              </a:rPr>
              <a:t>OLED </a:t>
            </a:r>
            <a:r>
              <a:rPr dirty="0" sz="1800">
                <a:latin typeface="Arial"/>
                <a:cs typeface="Arial"/>
              </a:rPr>
              <a:t>(Pioneer,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1997),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full-sized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OLED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display </a:t>
            </a:r>
            <a:r>
              <a:rPr dirty="0" sz="1800" spc="-35">
                <a:latin typeface="Arial"/>
                <a:cs typeface="Arial"/>
              </a:rPr>
              <a:t>(Sony,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2001),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OLED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phone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display </a:t>
            </a:r>
            <a:r>
              <a:rPr dirty="0" sz="1800">
                <a:latin typeface="Arial"/>
                <a:cs typeface="Arial"/>
              </a:rPr>
              <a:t>(Samsung,</a:t>
            </a:r>
            <a:r>
              <a:rPr dirty="0" sz="1800" spc="2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2007),</a:t>
            </a:r>
            <a:r>
              <a:rPr dirty="0" sz="1800" spc="2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commercial</a:t>
            </a:r>
            <a:r>
              <a:rPr dirty="0" sz="1800" spc="2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OLED</a:t>
            </a:r>
            <a:r>
              <a:rPr dirty="0" sz="1800" spc="28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lighting </a:t>
            </a:r>
            <a:r>
              <a:rPr dirty="0" sz="1800">
                <a:latin typeface="Arial"/>
                <a:cs typeface="Arial"/>
              </a:rPr>
              <a:t>systems</a:t>
            </a:r>
            <a:r>
              <a:rPr dirty="0" sz="1800" spc="4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(Lumiotec,</a:t>
            </a:r>
            <a:r>
              <a:rPr dirty="0" sz="1800" spc="4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2013),</a:t>
            </a:r>
            <a:r>
              <a:rPr dirty="0" sz="1800" spc="4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large-</a:t>
            </a:r>
            <a:r>
              <a:rPr dirty="0" sz="1800" spc="-30">
                <a:latin typeface="Arial"/>
                <a:cs typeface="Arial"/>
              </a:rPr>
              <a:t>screen </a:t>
            </a:r>
            <a:r>
              <a:rPr dirty="0" sz="1800">
                <a:latin typeface="Arial"/>
                <a:cs typeface="Arial"/>
              </a:rPr>
              <a:t>commercial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40">
                <a:latin typeface="Arial"/>
                <a:cs typeface="Arial"/>
              </a:rPr>
              <a:t>OLED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TVs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Samsung,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70">
                <a:latin typeface="Arial"/>
                <a:cs typeface="Arial"/>
              </a:rPr>
              <a:t>LG,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Panasonic, </a:t>
            </a:r>
            <a:r>
              <a:rPr dirty="0" sz="1800" spc="-85">
                <a:latin typeface="Arial"/>
                <a:cs typeface="Arial"/>
              </a:rPr>
              <a:t>Sony,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others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2012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2013).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  <a:tabLst>
                <a:tab pos="4747260" algn="l"/>
              </a:tabLst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	</a:t>
            </a: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4640" y="1329897"/>
            <a:ext cx="5283708" cy="4203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164316" y="643107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708647" y="0"/>
            <a:ext cx="5483860" cy="6858000"/>
            <a:chOff x="6708647" y="0"/>
            <a:chExt cx="548386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39" y="0"/>
              <a:ext cx="975359" cy="12345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696955" y="0"/>
              <a:ext cx="1495425" cy="6858000"/>
            </a:xfrm>
            <a:custGeom>
              <a:avLst/>
              <a:gdLst/>
              <a:ahLst/>
              <a:cxnLst/>
              <a:rect l="l" t="t" r="r" b="b"/>
              <a:pathLst>
                <a:path w="1495425" h="6858000">
                  <a:moveTo>
                    <a:pt x="14950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044" y="6858000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8647" y="342900"/>
              <a:ext cx="5119115" cy="31973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850379" y="358140"/>
              <a:ext cx="4845050" cy="2923540"/>
            </a:xfrm>
            <a:custGeom>
              <a:avLst/>
              <a:gdLst/>
              <a:ahLst/>
              <a:cxnLst/>
              <a:rect l="l" t="t" r="r" b="b"/>
              <a:pathLst>
                <a:path w="4845050" h="2923540">
                  <a:moveTo>
                    <a:pt x="4844796" y="0"/>
                  </a:moveTo>
                  <a:lnTo>
                    <a:pt x="0" y="0"/>
                  </a:lnTo>
                  <a:lnTo>
                    <a:pt x="0" y="2923031"/>
                  </a:lnTo>
                  <a:lnTo>
                    <a:pt x="4844796" y="2923031"/>
                  </a:lnTo>
                  <a:lnTo>
                    <a:pt x="4844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551" y="605027"/>
              <a:ext cx="4396740" cy="24734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8647" y="3489934"/>
              <a:ext cx="5119115" cy="31988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850379" y="3505200"/>
              <a:ext cx="4845050" cy="2924810"/>
            </a:xfrm>
            <a:custGeom>
              <a:avLst/>
              <a:gdLst/>
              <a:ahLst/>
              <a:cxnLst/>
              <a:rect l="l" t="t" r="r" b="b"/>
              <a:pathLst>
                <a:path w="4845050" h="2924810">
                  <a:moveTo>
                    <a:pt x="4844796" y="0"/>
                  </a:moveTo>
                  <a:lnTo>
                    <a:pt x="0" y="0"/>
                  </a:lnTo>
                  <a:lnTo>
                    <a:pt x="0" y="2924556"/>
                  </a:lnTo>
                  <a:lnTo>
                    <a:pt x="4844796" y="2924556"/>
                  </a:lnTo>
                  <a:lnTo>
                    <a:pt x="4844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3551" y="3707917"/>
              <a:ext cx="4395088" cy="251752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7181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How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does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Pixel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create?</a:t>
            </a:r>
          </a:p>
        </p:txBody>
      </p:sp>
      <p:sp>
        <p:nvSpPr>
          <p:cNvPr id="12" name="object 12" descr=""/>
          <p:cNvSpPr/>
          <p:nvPr/>
        </p:nvSpPr>
        <p:spPr>
          <a:xfrm>
            <a:off x="0" y="1083563"/>
            <a:ext cx="86995" cy="673735"/>
          </a:xfrm>
          <a:custGeom>
            <a:avLst/>
            <a:gdLst/>
            <a:ahLst/>
            <a:cxnLst/>
            <a:rect l="l" t="t" r="r" b="b"/>
            <a:pathLst>
              <a:path w="86995" h="673735">
                <a:moveTo>
                  <a:pt x="86868" y="0"/>
                </a:moveTo>
                <a:lnTo>
                  <a:pt x="0" y="0"/>
                </a:lnTo>
                <a:lnTo>
                  <a:pt x="0" y="673608"/>
                </a:lnTo>
                <a:lnTo>
                  <a:pt x="86868" y="673608"/>
                </a:lnTo>
                <a:lnTo>
                  <a:pt x="868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60020" y="1083563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64463" y="2124455"/>
            <a:ext cx="4975860" cy="27940"/>
          </a:xfrm>
          <a:custGeom>
            <a:avLst/>
            <a:gdLst/>
            <a:ahLst/>
            <a:cxnLst/>
            <a:rect l="l" t="t" r="r" b="b"/>
            <a:pathLst>
              <a:path w="4975860" h="27939">
                <a:moveTo>
                  <a:pt x="4975860" y="0"/>
                </a:moveTo>
                <a:lnTo>
                  <a:pt x="0" y="0"/>
                </a:lnTo>
                <a:lnTo>
                  <a:pt x="0" y="27432"/>
                </a:lnTo>
                <a:lnTo>
                  <a:pt x="4975860" y="27432"/>
                </a:lnTo>
                <a:lnTo>
                  <a:pt x="49758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69442" y="2382392"/>
            <a:ext cx="5438140" cy="382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82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Interestingly,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fundamental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reproduction </a:t>
            </a:r>
            <a:r>
              <a:rPr dirty="0" sz="1800">
                <a:latin typeface="Arial"/>
                <a:cs typeface="Arial"/>
              </a:rPr>
              <a:t>mechanism</a:t>
            </a:r>
            <a:r>
              <a:rPr dirty="0" sz="1800" spc="3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3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3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6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display technologies.</a:t>
            </a:r>
            <a:endParaRPr sz="1800">
              <a:latin typeface="Arial"/>
              <a:cs typeface="Arial"/>
            </a:endParaRPr>
          </a:p>
          <a:p>
            <a:pPr algn="just" marL="241300" marR="6985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smallest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display</a:t>
            </a:r>
            <a:r>
              <a:rPr dirty="0" sz="1800" spc="3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unit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element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called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pixel.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1010"/>
              </a:spcBef>
              <a:buChar char="•"/>
              <a:tabLst>
                <a:tab pos="240665" algn="l"/>
              </a:tabLst>
            </a:pPr>
            <a:r>
              <a:rPr dirty="0" sz="1800" spc="-55">
                <a:latin typeface="Arial"/>
                <a:cs typeface="Arial"/>
              </a:rPr>
              <a:t>Three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filters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inside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pixel.</a:t>
            </a:r>
            <a:endParaRPr sz="1800">
              <a:latin typeface="Arial"/>
              <a:cs typeface="Arial"/>
            </a:endParaRPr>
          </a:p>
          <a:p>
            <a:pPr algn="just" marL="241300" marR="6350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 spc="-2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amazing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thing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achieve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any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just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illuminating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filters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different intensities.</a:t>
            </a:r>
            <a:endParaRPr sz="1800">
              <a:latin typeface="Arial"/>
              <a:cs typeface="Arial"/>
            </a:endParaRPr>
          </a:p>
          <a:p>
            <a:pPr algn="just" marL="241300" marR="5080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combined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all.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due </a:t>
            </a:r>
            <a:r>
              <a:rPr dirty="0" sz="1800" spc="70">
                <a:latin typeface="Arial"/>
                <a:cs typeface="Arial"/>
              </a:rPr>
              <a:t>to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limited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visual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resolution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eye;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40">
                <a:latin typeface="Arial"/>
                <a:cs typeface="Arial"/>
              </a:rPr>
              <a:t>it </a:t>
            </a:r>
            <a:r>
              <a:rPr dirty="0" sz="1800" spc="-120">
                <a:latin typeface="Verdana"/>
                <a:cs typeface="Verdana"/>
              </a:rPr>
              <a:t>can’t </a:t>
            </a:r>
            <a:r>
              <a:rPr dirty="0" sz="1800">
                <a:latin typeface="Arial"/>
                <a:cs typeface="Arial"/>
              </a:rPr>
              <a:t>differentiate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subpixels.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765419" y="6567322"/>
            <a:ext cx="888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251440" y="6567322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50279" y="0"/>
            <a:ext cx="6141720" cy="6858000"/>
            <a:chOff x="6050279" y="0"/>
            <a:chExt cx="614172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050279" y="0"/>
              <a:ext cx="6141720" cy="6858000"/>
            </a:xfrm>
            <a:custGeom>
              <a:avLst/>
              <a:gdLst/>
              <a:ahLst/>
              <a:cxnLst/>
              <a:rect l="l" t="t" r="r" b="b"/>
              <a:pathLst>
                <a:path w="6141720" h="6858000">
                  <a:moveTo>
                    <a:pt x="614172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41720" y="6858000"/>
                  </a:lnTo>
                  <a:lnTo>
                    <a:pt x="614172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050279" y="0"/>
              <a:ext cx="4319270" cy="6858000"/>
            </a:xfrm>
            <a:custGeom>
              <a:avLst/>
              <a:gdLst/>
              <a:ahLst/>
              <a:cxnLst/>
              <a:rect l="l" t="t" r="r" b="b"/>
              <a:pathLst>
                <a:path w="4319270" h="6858000">
                  <a:moveTo>
                    <a:pt x="1142873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319016" y="6857999"/>
                  </a:lnTo>
                  <a:lnTo>
                    <a:pt x="1142873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83" y="484631"/>
            <a:ext cx="4710684" cy="27706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583" y="3447300"/>
            <a:ext cx="4710684" cy="277050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636511" y="1358646"/>
            <a:ext cx="4973320" cy="34245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698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study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phenomenon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simple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colors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distinctive.</a:t>
            </a:r>
            <a:endParaRPr sz="1800">
              <a:latin typeface="Arial"/>
              <a:cs typeface="Arial"/>
            </a:endParaRPr>
          </a:p>
          <a:p>
            <a:pPr algn="just" marL="241300" marR="7620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dirty="0" sz="1800" spc="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dirty="0" sz="1800" spc="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dirty="0" sz="1800" spc="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1800" spc="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slowly</a:t>
            </a:r>
            <a:r>
              <a:rPr dirty="0" sz="1800" spc="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4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noticed</a:t>
            </a:r>
            <a:r>
              <a:rPr dirty="0" sz="18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8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differences</a:t>
            </a:r>
            <a:r>
              <a:rPr dirty="0" sz="18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18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dirty="0" sz="18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pixel size.</a:t>
            </a:r>
            <a:endParaRPr sz="18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101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4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1800" spc="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colors</a:t>
            </a:r>
            <a:r>
              <a:rPr dirty="0" sz="1800" spc="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4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distinguishable</a:t>
            </a:r>
            <a:endParaRPr sz="1800">
              <a:latin typeface="Arial"/>
              <a:cs typeface="Arial"/>
            </a:endParaRPr>
          </a:p>
          <a:p>
            <a:pPr algn="just" marL="2413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 will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combined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all.</a:t>
            </a:r>
            <a:endParaRPr sz="1800">
              <a:latin typeface="Arial"/>
              <a:cs typeface="Arial"/>
            </a:endParaRPr>
          </a:p>
          <a:p>
            <a:pPr algn="just" marL="241300" marR="6985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dirty="0" sz="1800" spc="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dirty="0" sz="18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18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resolution</a:t>
            </a:r>
            <a:r>
              <a:rPr dirty="0" sz="18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3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dirty="0" sz="1800" spc="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eye</a:t>
            </a:r>
            <a:r>
              <a:rPr dirty="0" sz="1800" spc="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3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1800" spc="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differentiate</a:t>
            </a:r>
            <a:r>
              <a:rPr dirty="0" sz="1800" spc="3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between subpixels.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3533" y="6515392"/>
            <a:ext cx="839596" cy="11139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2731" y="6487617"/>
            <a:ext cx="70612" cy="1076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532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Arial"/>
                <a:cs typeface="Arial"/>
              </a:rPr>
              <a:t>Now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let’s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convert</a:t>
            </a:r>
            <a:r>
              <a:rPr dirty="0" sz="1800" spc="-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these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pixels</a:t>
            </a:r>
            <a:r>
              <a:rPr dirty="0" sz="1800" spc="-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into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digital</a:t>
            </a:r>
            <a:r>
              <a:rPr dirty="0" sz="1800" spc="-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so</a:t>
            </a:r>
            <a:r>
              <a:rPr dirty="0" sz="1800" spc="-3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each</a:t>
            </a:r>
            <a:r>
              <a:rPr dirty="0" sz="1800" spc="-3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pixel</a:t>
            </a:r>
            <a:r>
              <a:rPr dirty="0" sz="1800" spc="-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has</a:t>
            </a:r>
            <a:r>
              <a:rPr dirty="0" sz="1800" spc="-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its</a:t>
            </a:r>
            <a:r>
              <a:rPr dirty="0" sz="1800" spc="-3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own</a:t>
            </a:r>
            <a:r>
              <a:rPr dirty="0" sz="1800" spc="1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position</a:t>
            </a:r>
            <a:r>
              <a:rPr dirty="0" sz="1800" spc="-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and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color</a:t>
            </a:r>
            <a:r>
              <a:rPr dirty="0" sz="1800" spc="-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data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this</a:t>
            </a:r>
            <a:r>
              <a:rPr dirty="0" sz="1800" spc="-30" b="0">
                <a:latin typeface="Arial"/>
                <a:cs typeface="Arial"/>
              </a:rPr>
              <a:t> </a:t>
            </a:r>
            <a:r>
              <a:rPr dirty="0" sz="1800" spc="-20" b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</a:pPr>
            <a:r>
              <a:rPr dirty="0" sz="1800" b="0">
                <a:latin typeface="Arial"/>
                <a:cs typeface="Arial"/>
              </a:rPr>
              <a:t>is</a:t>
            </a:r>
            <a:r>
              <a:rPr dirty="0" sz="1800" spc="-2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stored</a:t>
            </a:r>
            <a:r>
              <a:rPr dirty="0" sz="1800" spc="-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in</a:t>
            </a:r>
            <a:r>
              <a:rPr dirty="0" sz="1800" spc="-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digital form</a:t>
            </a:r>
            <a:r>
              <a:rPr dirty="0" sz="1800" spc="-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for</a:t>
            </a:r>
            <a:r>
              <a:rPr dirty="0" sz="1800" spc="-2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future</a:t>
            </a:r>
            <a:r>
              <a:rPr dirty="0" sz="1800" spc="-10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reproduction</a:t>
            </a:r>
            <a:r>
              <a:rPr dirty="0" sz="1800" spc="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of</a:t>
            </a:r>
            <a:r>
              <a:rPr dirty="0" sz="1800" spc="-1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the</a:t>
            </a:r>
            <a:r>
              <a:rPr dirty="0" sz="1800" spc="-10" b="0">
                <a:latin typeface="Arial"/>
                <a:cs typeface="Arial"/>
              </a:rPr>
              <a:t> image.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450841" y="1850898"/>
            <a:ext cx="3291840" cy="18415"/>
          </a:xfrm>
          <a:custGeom>
            <a:avLst/>
            <a:gdLst/>
            <a:ahLst/>
            <a:cxnLst/>
            <a:rect l="l" t="t" r="r" b="b"/>
            <a:pathLst>
              <a:path w="3291840" h="18414">
                <a:moveTo>
                  <a:pt x="0" y="18287"/>
                </a:moveTo>
                <a:lnTo>
                  <a:pt x="3291840" y="18287"/>
                </a:lnTo>
                <a:lnTo>
                  <a:pt x="3291840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12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0300" y="2412492"/>
            <a:ext cx="5337048" cy="36057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604" y="2412492"/>
            <a:ext cx="5358384" cy="36057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652008" y="6431076"/>
            <a:ext cx="889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64316" y="643107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791" y="2348483"/>
            <a:ext cx="5474208" cy="308000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577071" y="3336035"/>
            <a:ext cx="3291840" cy="3200400"/>
          </a:xfrm>
          <a:custGeom>
            <a:avLst/>
            <a:gdLst/>
            <a:ahLst/>
            <a:cxnLst/>
            <a:rect l="l" t="t" r="r" b="b"/>
            <a:pathLst>
              <a:path w="3291840" h="3200400">
                <a:moveTo>
                  <a:pt x="3291839" y="0"/>
                </a:moveTo>
                <a:lnTo>
                  <a:pt x="0" y="3200400"/>
                </a:lnTo>
                <a:lnTo>
                  <a:pt x="3291839" y="3200400"/>
                </a:lnTo>
                <a:lnTo>
                  <a:pt x="32918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5410" y="776478"/>
            <a:ext cx="439991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Practical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image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reproduction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79577" y="703833"/>
            <a:ext cx="172085" cy="78105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 sz="1150" spc="-10">
                <a:solidFill>
                  <a:srgbClr val="252525"/>
                </a:solidFill>
                <a:latin typeface="Carlito"/>
                <a:cs typeface="Carlito"/>
              </a:rPr>
              <a:t>19261A0470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406134" y="624077"/>
            <a:ext cx="5142230" cy="5608320"/>
          </a:xfrm>
          <a:prstGeom prst="rect">
            <a:avLst/>
          </a:prstGeom>
          <a:ln w="19050">
            <a:solidFill>
              <a:srgbClr val="404040"/>
            </a:solidFill>
          </a:ln>
        </p:spPr>
        <p:txBody>
          <a:bodyPr wrap="square" lIns="0" tIns="157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4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835660" marR="596265" indent="-228600">
              <a:lnSpc>
                <a:spcPct val="100000"/>
              </a:lnSpc>
              <a:buChar char="•"/>
              <a:tabLst>
                <a:tab pos="835660" algn="l"/>
              </a:tabLst>
            </a:pPr>
            <a:r>
              <a:rPr dirty="0" sz="1800">
                <a:latin typeface="Arial"/>
                <a:cs typeface="Arial"/>
              </a:rPr>
              <a:t>Now</a:t>
            </a:r>
            <a:r>
              <a:rPr dirty="0" sz="1800" spc="3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let’s</a:t>
            </a:r>
            <a:r>
              <a:rPr dirty="0" sz="1800" spc="3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3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3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7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image </a:t>
            </a:r>
            <a:r>
              <a:rPr dirty="0" sz="1800">
                <a:latin typeface="Arial"/>
                <a:cs typeface="Arial"/>
              </a:rPr>
              <a:t>reproduction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practically.</a:t>
            </a:r>
            <a:endParaRPr sz="1800">
              <a:latin typeface="Arial"/>
              <a:cs typeface="Arial"/>
            </a:endParaRPr>
          </a:p>
          <a:p>
            <a:pPr algn="just" marL="835660" marR="596265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835660" algn="l"/>
              </a:tabLst>
            </a:pP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3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uniform</a:t>
            </a:r>
            <a:r>
              <a:rPr dirty="0" sz="1800" spc="35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white</a:t>
            </a:r>
            <a:r>
              <a:rPr dirty="0" sz="1800" spc="34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backlight source.</a:t>
            </a:r>
            <a:endParaRPr sz="1800">
              <a:latin typeface="Arial"/>
              <a:cs typeface="Arial"/>
            </a:endParaRPr>
          </a:p>
          <a:p>
            <a:pPr algn="just" marL="835660" marR="596265" indent="-228600">
              <a:lnSpc>
                <a:spcPct val="100000"/>
              </a:lnSpc>
              <a:spcBef>
                <a:spcPts val="1010"/>
              </a:spcBef>
              <a:buChar char="•"/>
              <a:tabLst>
                <a:tab pos="835660" algn="l"/>
              </a:tabLst>
            </a:pPr>
            <a:r>
              <a:rPr dirty="0" sz="1800">
                <a:latin typeface="Arial"/>
                <a:cs typeface="Arial"/>
              </a:rPr>
              <a:t>Keep</a:t>
            </a:r>
            <a:r>
              <a:rPr dirty="0" sz="1800" spc="19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95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color</a:t>
            </a:r>
            <a:r>
              <a:rPr dirty="0" sz="1800" spc="200">
                <a:latin typeface="Arial"/>
                <a:cs typeface="Arial"/>
              </a:rPr>
              <a:t>   </a:t>
            </a:r>
            <a:r>
              <a:rPr dirty="0" sz="1800">
                <a:latin typeface="Arial"/>
                <a:cs typeface="Arial"/>
              </a:rPr>
              <a:t>filter</a:t>
            </a:r>
            <a:r>
              <a:rPr dirty="0" sz="1800" spc="195">
                <a:latin typeface="Arial"/>
                <a:cs typeface="Arial"/>
              </a:rPr>
              <a:t>   </a:t>
            </a:r>
            <a:r>
              <a:rPr dirty="0" sz="1800" spc="-10">
                <a:latin typeface="Arial"/>
                <a:cs typeface="Arial"/>
              </a:rPr>
              <a:t>containing </a:t>
            </a:r>
            <a:r>
              <a:rPr dirty="0" sz="1800">
                <a:latin typeface="Arial"/>
                <a:cs typeface="Arial"/>
              </a:rPr>
              <a:t>multiple  small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red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blue  and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green </a:t>
            </a:r>
            <a:r>
              <a:rPr dirty="0" sz="1800">
                <a:latin typeface="Arial"/>
                <a:cs typeface="Arial"/>
              </a:rPr>
              <a:t>colors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front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again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place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glass.</a:t>
            </a:r>
            <a:endParaRPr sz="1800">
              <a:latin typeface="Arial"/>
              <a:cs typeface="Arial"/>
            </a:endParaRPr>
          </a:p>
          <a:p>
            <a:pPr algn="just" marL="835660" marR="595630" indent="-228600">
              <a:lnSpc>
                <a:spcPct val="100000"/>
              </a:lnSpc>
              <a:spcBef>
                <a:spcPts val="994"/>
              </a:spcBef>
              <a:buChar char="•"/>
              <a:tabLst>
                <a:tab pos="835660" algn="l"/>
              </a:tabLst>
            </a:pPr>
            <a:r>
              <a:rPr dirty="0" sz="1800">
                <a:latin typeface="Arial"/>
                <a:cs typeface="Arial"/>
              </a:rPr>
              <a:t>Screen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front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soon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we </a:t>
            </a:r>
            <a:r>
              <a:rPr dirty="0" sz="1800">
                <a:latin typeface="Arial"/>
                <a:cs typeface="Arial"/>
              </a:rPr>
              <a:t>turn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backlight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filters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glow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equal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intensity,</a:t>
            </a:r>
            <a:endParaRPr sz="1800">
              <a:latin typeface="Arial"/>
              <a:cs typeface="Arial"/>
            </a:endParaRPr>
          </a:p>
          <a:p>
            <a:pPr algn="just" marL="835660" marR="594360" indent="-228600">
              <a:lnSpc>
                <a:spcPct val="100000"/>
              </a:lnSpc>
              <a:spcBef>
                <a:spcPts val="1000"/>
              </a:spcBef>
              <a:buChar char="•"/>
              <a:tabLst>
                <a:tab pos="835660" algn="l"/>
              </a:tabLst>
            </a:pP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output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just </a:t>
            </a:r>
            <a:r>
              <a:rPr dirty="0" sz="1800">
                <a:latin typeface="Arial"/>
                <a:cs typeface="Arial"/>
              </a:rPr>
              <a:t>white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color.</a:t>
            </a:r>
            <a:endParaRPr sz="1800">
              <a:latin typeface="Arial"/>
              <a:cs typeface="Arial"/>
            </a:endParaRPr>
          </a:p>
          <a:p>
            <a:pPr algn="r" marR="518159">
              <a:lnSpc>
                <a:spcPts val="4135"/>
              </a:lnSpc>
            </a:pPr>
            <a:r>
              <a:rPr dirty="0" sz="4100" spc="-5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41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75B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2024-02-02T17:41:12Z</dcterms:created>
  <dcterms:modified xsi:type="dcterms:W3CDTF">2024-02-02T17:41:12Z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2024-02-02T00:00:00Z</vt:filetime>
  </property>
  <property fmtid="{D5CDD505-2E9C-101B-9397-08002B2CF9AE}" pid="5" name="Producer">
    <vt:lpwstr>3-Heights(TM) PDF Security Shell 4.8.25.2 (http://www.pdf-tools.com)</vt:lpwstr>
  </property>
</Properties>
</file>